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notesMasterIdLst>
    <p:notesMasterId r:id="rId39"/>
  </p:notesMasterIdLst>
  <p:sldIdLst>
    <p:sldId id="327" r:id="rId2"/>
    <p:sldId id="420" r:id="rId3"/>
    <p:sldId id="419" r:id="rId4"/>
    <p:sldId id="371" r:id="rId5"/>
    <p:sldId id="407" r:id="rId6"/>
    <p:sldId id="345" r:id="rId7"/>
    <p:sldId id="394" r:id="rId8"/>
    <p:sldId id="311" r:id="rId9"/>
    <p:sldId id="422" r:id="rId10"/>
    <p:sldId id="398" r:id="rId11"/>
    <p:sldId id="424" r:id="rId12"/>
    <p:sldId id="399" r:id="rId13"/>
    <p:sldId id="425" r:id="rId14"/>
    <p:sldId id="400" r:id="rId15"/>
    <p:sldId id="401" r:id="rId16"/>
    <p:sldId id="402" r:id="rId17"/>
    <p:sldId id="403" r:id="rId18"/>
    <p:sldId id="404" r:id="rId19"/>
    <p:sldId id="405" r:id="rId20"/>
    <p:sldId id="444" r:id="rId21"/>
    <p:sldId id="408" r:id="rId22"/>
    <p:sldId id="373" r:id="rId23"/>
    <p:sldId id="413" r:id="rId24"/>
    <p:sldId id="374" r:id="rId25"/>
    <p:sldId id="388" r:id="rId26"/>
    <p:sldId id="390" r:id="rId27"/>
    <p:sldId id="342" r:id="rId28"/>
    <p:sldId id="356" r:id="rId29"/>
    <p:sldId id="427" r:id="rId30"/>
    <p:sldId id="414" r:id="rId31"/>
    <p:sldId id="416" r:id="rId32"/>
    <p:sldId id="445" r:id="rId33"/>
    <p:sldId id="446" r:id="rId34"/>
    <p:sldId id="428" r:id="rId35"/>
    <p:sldId id="359" r:id="rId36"/>
    <p:sldId id="358" r:id="rId37"/>
    <p:sldId id="429" r:id="rId3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9966"/>
    <a:srgbClr val="0000FF"/>
    <a:srgbClr val="00FF00"/>
    <a:srgbClr val="CCFF33"/>
    <a:srgbClr val="FF3300"/>
    <a:srgbClr val="6600CC"/>
    <a:srgbClr val="FF0000"/>
    <a:srgbClr val="CCFF99"/>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32" autoAdjust="0"/>
    <p:restoredTop sz="94175" autoAdjust="0"/>
  </p:normalViewPr>
  <p:slideViewPr>
    <p:cSldViewPr>
      <p:cViewPr varScale="1">
        <p:scale>
          <a:sx n="89" d="100"/>
          <a:sy n="89" d="100"/>
        </p:scale>
        <p:origin x="1099"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9FA84F-7198-45EC-A5CB-69A976FF1CE5}" type="doc">
      <dgm:prSet loTypeId="urn:microsoft.com/office/officeart/2008/layout/VerticalCurvedList" loCatId="list" qsTypeId="urn:microsoft.com/office/officeart/2005/8/quickstyle/3d3" qsCatId="3D" csTypeId="urn:microsoft.com/office/officeart/2005/8/colors/colorful2" csCatId="colorful" phldr="1"/>
      <dgm:spPr/>
      <dgm:t>
        <a:bodyPr/>
        <a:lstStyle/>
        <a:p>
          <a:endParaRPr lang="en-US"/>
        </a:p>
      </dgm:t>
    </dgm:pt>
    <dgm:pt modelId="{3E26A083-9017-4956-99A8-987AA7D30AE2}">
      <dgm:prSet phldrT="[Text]"/>
      <dgm:spPr>
        <a:solidFill>
          <a:srgbClr val="FFC000"/>
        </a:solidFill>
      </dgm:spPr>
      <dgm:t>
        <a:bodyPr/>
        <a:lstStyle/>
        <a:p>
          <a:r>
            <a:rPr lang="en-US" dirty="0" err="1" smtClean="0">
              <a:solidFill>
                <a:schemeClr val="tx1"/>
              </a:solidFill>
            </a:rPr>
            <a:t>Vị</a:t>
          </a:r>
          <a:r>
            <a:rPr lang="en-US" dirty="0" smtClean="0">
              <a:solidFill>
                <a:schemeClr val="tx1"/>
              </a:solidFill>
            </a:rPr>
            <a:t> </a:t>
          </a:r>
          <a:r>
            <a:rPr lang="en-US" dirty="0" err="1" smtClean="0">
              <a:solidFill>
                <a:schemeClr val="tx1"/>
              </a:solidFill>
            </a:rPr>
            <a:t>trí</a:t>
          </a:r>
          <a:r>
            <a:rPr lang="en-US" dirty="0" smtClean="0">
              <a:solidFill>
                <a:schemeClr val="tx1"/>
              </a:solidFill>
            </a:rPr>
            <a:t> </a:t>
          </a:r>
          <a:r>
            <a:rPr lang="en-US" dirty="0" err="1" smtClean="0">
              <a:solidFill>
                <a:schemeClr val="tx1"/>
              </a:solidFill>
            </a:rPr>
            <a:t>và</a:t>
          </a:r>
          <a:r>
            <a:rPr lang="en-US" dirty="0" smtClean="0">
              <a:solidFill>
                <a:schemeClr val="tx1"/>
              </a:solidFill>
            </a:rPr>
            <a:t> </a:t>
          </a:r>
          <a:r>
            <a:rPr lang="en-US" dirty="0" err="1" smtClean="0">
              <a:solidFill>
                <a:schemeClr val="tx1"/>
              </a:solidFill>
            </a:rPr>
            <a:t>cấu</a:t>
          </a:r>
          <a:r>
            <a:rPr lang="en-US" dirty="0" smtClean="0">
              <a:solidFill>
                <a:schemeClr val="tx1"/>
              </a:solidFill>
            </a:rPr>
            <a:t> </a:t>
          </a:r>
          <a:r>
            <a:rPr lang="en-US" dirty="0" err="1" smtClean="0">
              <a:solidFill>
                <a:schemeClr val="tx1"/>
              </a:solidFill>
            </a:rPr>
            <a:t>hình</a:t>
          </a:r>
          <a:r>
            <a:rPr lang="en-US" dirty="0" smtClean="0">
              <a:solidFill>
                <a:schemeClr val="tx1"/>
              </a:solidFill>
            </a:rPr>
            <a:t> electron </a:t>
          </a:r>
          <a:r>
            <a:rPr lang="en-US" dirty="0" err="1" smtClean="0">
              <a:solidFill>
                <a:schemeClr val="tx1"/>
              </a:solidFill>
            </a:rPr>
            <a:t>nguyên</a:t>
          </a:r>
          <a:r>
            <a:rPr lang="en-US" dirty="0" smtClean="0">
              <a:solidFill>
                <a:schemeClr val="tx1"/>
              </a:solidFill>
            </a:rPr>
            <a:t> </a:t>
          </a:r>
          <a:r>
            <a:rPr lang="en-US" dirty="0" err="1" smtClean="0">
              <a:solidFill>
                <a:schemeClr val="tx1"/>
              </a:solidFill>
            </a:rPr>
            <a:t>tử</a:t>
          </a:r>
          <a:endParaRPr lang="en-US" dirty="0">
            <a:solidFill>
              <a:schemeClr val="tx1"/>
            </a:solidFill>
          </a:endParaRPr>
        </a:p>
      </dgm:t>
    </dgm:pt>
    <dgm:pt modelId="{94AFFB19-7B9A-4C1F-936D-4BBC61AE5B86}" type="parTrans" cxnId="{90563533-2430-4499-AF4F-AF41CCF2C3B8}">
      <dgm:prSet/>
      <dgm:spPr/>
      <dgm:t>
        <a:bodyPr/>
        <a:lstStyle/>
        <a:p>
          <a:endParaRPr lang="en-US"/>
        </a:p>
      </dgm:t>
    </dgm:pt>
    <dgm:pt modelId="{23CD47B6-31FA-4041-9309-528D2E41879E}" type="sibTrans" cxnId="{90563533-2430-4499-AF4F-AF41CCF2C3B8}">
      <dgm:prSet/>
      <dgm:spPr/>
      <dgm:t>
        <a:bodyPr/>
        <a:lstStyle/>
        <a:p>
          <a:endParaRPr lang="en-US"/>
        </a:p>
      </dgm:t>
    </dgm:pt>
    <dgm:pt modelId="{72CE8863-730E-4BBA-A2DC-8CCC6BFE6887}">
      <dgm:prSet phldrT="[Text]"/>
      <dgm:spPr>
        <a:solidFill>
          <a:srgbClr val="FF3300"/>
        </a:solidFill>
      </dgm:spPr>
      <dgm:t>
        <a:bodyPr/>
        <a:lstStyle/>
        <a:p>
          <a:r>
            <a:rPr lang="en-US" dirty="0" err="1" smtClean="0">
              <a:solidFill>
                <a:schemeClr val="tx1"/>
              </a:solidFill>
            </a:rPr>
            <a:t>Tính</a:t>
          </a:r>
          <a:r>
            <a:rPr lang="en-US" dirty="0" smtClean="0">
              <a:solidFill>
                <a:schemeClr val="tx1"/>
              </a:solidFill>
            </a:rPr>
            <a:t> </a:t>
          </a:r>
          <a:r>
            <a:rPr lang="en-US" dirty="0" err="1" smtClean="0">
              <a:solidFill>
                <a:schemeClr val="tx1"/>
              </a:solidFill>
            </a:rPr>
            <a:t>chất</a:t>
          </a:r>
          <a:r>
            <a:rPr lang="en-US" dirty="0" smtClean="0">
              <a:solidFill>
                <a:schemeClr val="tx1"/>
              </a:solidFill>
            </a:rPr>
            <a:t> </a:t>
          </a:r>
          <a:r>
            <a:rPr lang="en-US" dirty="0" err="1" smtClean="0">
              <a:solidFill>
                <a:schemeClr val="tx1"/>
              </a:solidFill>
            </a:rPr>
            <a:t>vật</a:t>
          </a:r>
          <a:r>
            <a:rPr lang="en-US" dirty="0" smtClean="0">
              <a:solidFill>
                <a:schemeClr val="tx1"/>
              </a:solidFill>
            </a:rPr>
            <a:t> </a:t>
          </a:r>
          <a:r>
            <a:rPr lang="en-US" dirty="0" err="1" smtClean="0">
              <a:solidFill>
                <a:schemeClr val="tx1"/>
              </a:solidFill>
            </a:rPr>
            <a:t>lí</a:t>
          </a:r>
          <a:r>
            <a:rPr lang="en-US" dirty="0" smtClean="0">
              <a:solidFill>
                <a:schemeClr val="tx1"/>
              </a:solidFill>
            </a:rPr>
            <a:t> </a:t>
          </a:r>
          <a:r>
            <a:rPr lang="en-US" dirty="0" err="1" smtClean="0">
              <a:solidFill>
                <a:schemeClr val="tx1"/>
              </a:solidFill>
            </a:rPr>
            <a:t>và</a:t>
          </a:r>
          <a:r>
            <a:rPr lang="en-US" dirty="0" smtClean="0">
              <a:solidFill>
                <a:schemeClr val="tx1"/>
              </a:solidFill>
            </a:rPr>
            <a:t> </a:t>
          </a:r>
          <a:r>
            <a:rPr lang="en-US" dirty="0" err="1" smtClean="0">
              <a:solidFill>
                <a:schemeClr val="tx1"/>
              </a:solidFill>
            </a:rPr>
            <a:t>ứng</a:t>
          </a:r>
          <a:r>
            <a:rPr lang="en-US" dirty="0" smtClean="0">
              <a:solidFill>
                <a:schemeClr val="tx1"/>
              </a:solidFill>
            </a:rPr>
            <a:t> </a:t>
          </a:r>
          <a:r>
            <a:rPr lang="en-US" dirty="0" err="1" smtClean="0">
              <a:solidFill>
                <a:schemeClr val="tx1"/>
              </a:solidFill>
            </a:rPr>
            <a:t>dụng</a:t>
          </a:r>
          <a:endParaRPr lang="en-US" dirty="0">
            <a:solidFill>
              <a:schemeClr val="tx1"/>
            </a:solidFill>
          </a:endParaRPr>
        </a:p>
      </dgm:t>
    </dgm:pt>
    <dgm:pt modelId="{427BA36E-E398-47F1-93BC-45DB2C219BCD}" type="parTrans" cxnId="{18A4AB9F-762E-4051-A6E7-181750AEF1C7}">
      <dgm:prSet/>
      <dgm:spPr/>
      <dgm:t>
        <a:bodyPr/>
        <a:lstStyle/>
        <a:p>
          <a:endParaRPr lang="en-US"/>
        </a:p>
      </dgm:t>
    </dgm:pt>
    <dgm:pt modelId="{B8B47839-0DAB-4A10-992C-6226C4E621EA}" type="sibTrans" cxnId="{18A4AB9F-762E-4051-A6E7-181750AEF1C7}">
      <dgm:prSet/>
      <dgm:spPr/>
      <dgm:t>
        <a:bodyPr/>
        <a:lstStyle/>
        <a:p>
          <a:endParaRPr lang="en-US"/>
        </a:p>
      </dgm:t>
    </dgm:pt>
    <dgm:pt modelId="{09CB1B10-924E-475B-8AE4-BD91667104E1}">
      <dgm:prSet phldrT="[Text]"/>
      <dgm:spPr>
        <a:solidFill>
          <a:srgbClr val="00FF00"/>
        </a:solidFill>
      </dgm:spPr>
      <dgm:t>
        <a:bodyPr/>
        <a:lstStyle/>
        <a:p>
          <a:r>
            <a:rPr lang="en-US" dirty="0" err="1" smtClean="0">
              <a:solidFill>
                <a:schemeClr val="tx1"/>
              </a:solidFill>
            </a:rPr>
            <a:t>Tính</a:t>
          </a:r>
          <a:r>
            <a:rPr lang="en-US" dirty="0" smtClean="0">
              <a:solidFill>
                <a:schemeClr val="tx1"/>
              </a:solidFill>
            </a:rPr>
            <a:t> </a:t>
          </a:r>
          <a:r>
            <a:rPr lang="en-US" dirty="0" err="1" smtClean="0">
              <a:solidFill>
                <a:schemeClr val="tx1"/>
              </a:solidFill>
            </a:rPr>
            <a:t>chất</a:t>
          </a:r>
          <a:r>
            <a:rPr lang="en-US" dirty="0" smtClean="0">
              <a:solidFill>
                <a:schemeClr val="tx1"/>
              </a:solidFill>
            </a:rPr>
            <a:t> </a:t>
          </a:r>
          <a:r>
            <a:rPr lang="en-US" dirty="0" err="1" smtClean="0">
              <a:solidFill>
                <a:schemeClr val="tx1"/>
              </a:solidFill>
            </a:rPr>
            <a:t>hóa</a:t>
          </a:r>
          <a:r>
            <a:rPr lang="en-US" dirty="0" smtClean="0">
              <a:solidFill>
                <a:schemeClr val="tx1"/>
              </a:solidFill>
            </a:rPr>
            <a:t> </a:t>
          </a:r>
          <a:r>
            <a:rPr lang="en-US" dirty="0" err="1" smtClean="0">
              <a:solidFill>
                <a:schemeClr val="tx1"/>
              </a:solidFill>
            </a:rPr>
            <a:t>học</a:t>
          </a:r>
          <a:endParaRPr lang="en-US" dirty="0">
            <a:solidFill>
              <a:schemeClr val="tx1"/>
            </a:solidFill>
          </a:endParaRPr>
        </a:p>
      </dgm:t>
    </dgm:pt>
    <dgm:pt modelId="{DD4AF758-4BB4-4C0B-A304-D96B7ABC0FA0}" type="parTrans" cxnId="{BC0CE2BC-5975-41AB-AC52-D956B78A6DA2}">
      <dgm:prSet/>
      <dgm:spPr/>
      <dgm:t>
        <a:bodyPr/>
        <a:lstStyle/>
        <a:p>
          <a:endParaRPr lang="en-US"/>
        </a:p>
      </dgm:t>
    </dgm:pt>
    <dgm:pt modelId="{BDD667EE-F5EC-46BF-8830-4CE515545AA4}" type="sibTrans" cxnId="{BC0CE2BC-5975-41AB-AC52-D956B78A6DA2}">
      <dgm:prSet/>
      <dgm:spPr/>
      <dgm:t>
        <a:bodyPr/>
        <a:lstStyle/>
        <a:p>
          <a:endParaRPr lang="en-US"/>
        </a:p>
      </dgm:t>
    </dgm:pt>
    <dgm:pt modelId="{94A9AFDE-34E9-4B1A-AF5E-CB3F820BB3C5}">
      <dgm:prSet phldrT="[Text]"/>
      <dgm:spPr>
        <a:solidFill>
          <a:srgbClr val="FF9966"/>
        </a:solidFill>
      </dgm:spPr>
      <dgm:t>
        <a:bodyPr/>
        <a:lstStyle/>
        <a:p>
          <a:r>
            <a:rPr lang="en-US" dirty="0" err="1" smtClean="0">
              <a:solidFill>
                <a:schemeClr val="tx1"/>
              </a:solidFill>
            </a:rPr>
            <a:t>Điều</a:t>
          </a:r>
          <a:r>
            <a:rPr lang="en-US" dirty="0" smtClean="0">
              <a:solidFill>
                <a:schemeClr val="tx1"/>
              </a:solidFill>
            </a:rPr>
            <a:t> </a:t>
          </a:r>
          <a:r>
            <a:rPr lang="en-US" dirty="0" err="1" smtClean="0">
              <a:solidFill>
                <a:schemeClr val="tx1"/>
              </a:solidFill>
            </a:rPr>
            <a:t>chế</a:t>
          </a:r>
          <a:endParaRPr lang="en-US" dirty="0">
            <a:solidFill>
              <a:schemeClr val="tx1"/>
            </a:solidFill>
          </a:endParaRPr>
        </a:p>
      </dgm:t>
    </dgm:pt>
    <dgm:pt modelId="{58B48990-D0C2-45BF-9AC7-47387EA39196}" type="parTrans" cxnId="{3C0E2A8B-D8D4-4E21-AD42-B5A16A8B961A}">
      <dgm:prSet/>
      <dgm:spPr/>
      <dgm:t>
        <a:bodyPr/>
        <a:lstStyle/>
        <a:p>
          <a:endParaRPr lang="en-US"/>
        </a:p>
      </dgm:t>
    </dgm:pt>
    <dgm:pt modelId="{69DF4C55-C5D7-404C-B15C-0801EB82690B}" type="sibTrans" cxnId="{3C0E2A8B-D8D4-4E21-AD42-B5A16A8B961A}">
      <dgm:prSet/>
      <dgm:spPr/>
      <dgm:t>
        <a:bodyPr/>
        <a:lstStyle/>
        <a:p>
          <a:endParaRPr lang="en-US"/>
        </a:p>
      </dgm:t>
    </dgm:pt>
    <dgm:pt modelId="{83F110E6-AEC6-48F8-ADD1-8239E27CF51D}">
      <dgm:prSet phldrT="[Text]"/>
      <dgm:spPr>
        <a:solidFill>
          <a:srgbClr val="0000FF"/>
        </a:solidFill>
      </dgm:spPr>
      <dgm:t>
        <a:bodyPr/>
        <a:lstStyle/>
        <a:p>
          <a:r>
            <a:rPr lang="en-US" dirty="0" err="1" smtClean="0">
              <a:solidFill>
                <a:schemeClr val="tx1"/>
              </a:solidFill>
            </a:rPr>
            <a:t>Trạng</a:t>
          </a:r>
          <a:r>
            <a:rPr lang="en-US" dirty="0" smtClean="0">
              <a:solidFill>
                <a:schemeClr val="tx1"/>
              </a:solidFill>
            </a:rPr>
            <a:t> </a:t>
          </a:r>
          <a:r>
            <a:rPr lang="en-US" dirty="0" err="1" smtClean="0">
              <a:solidFill>
                <a:schemeClr val="tx1"/>
              </a:solidFill>
            </a:rPr>
            <a:t>thái</a:t>
          </a:r>
          <a:r>
            <a:rPr lang="en-US" dirty="0" smtClean="0">
              <a:solidFill>
                <a:schemeClr val="tx1"/>
              </a:solidFill>
            </a:rPr>
            <a:t> </a:t>
          </a:r>
          <a:r>
            <a:rPr lang="en-US" dirty="0" err="1" smtClean="0">
              <a:solidFill>
                <a:schemeClr val="tx1"/>
              </a:solidFill>
            </a:rPr>
            <a:t>tự</a:t>
          </a:r>
          <a:r>
            <a:rPr lang="en-US" dirty="0" smtClean="0">
              <a:solidFill>
                <a:schemeClr val="tx1"/>
              </a:solidFill>
            </a:rPr>
            <a:t> </a:t>
          </a:r>
          <a:r>
            <a:rPr lang="en-US" dirty="0" err="1" smtClean="0">
              <a:solidFill>
                <a:schemeClr val="tx1"/>
              </a:solidFill>
            </a:rPr>
            <a:t>nhiên</a:t>
          </a:r>
          <a:endParaRPr lang="en-US" dirty="0">
            <a:solidFill>
              <a:schemeClr val="tx1"/>
            </a:solidFill>
          </a:endParaRPr>
        </a:p>
      </dgm:t>
    </dgm:pt>
    <dgm:pt modelId="{BE300BF5-A1D1-4CCE-8AC9-E3339D05C381}" type="parTrans" cxnId="{5C51FA43-A799-4AAF-860F-C4874DB3099E}">
      <dgm:prSet/>
      <dgm:spPr/>
      <dgm:t>
        <a:bodyPr/>
        <a:lstStyle/>
        <a:p>
          <a:endParaRPr lang="en-US"/>
        </a:p>
      </dgm:t>
    </dgm:pt>
    <dgm:pt modelId="{31DACB0A-3A85-4477-8564-0BAACF0CE603}" type="sibTrans" cxnId="{5C51FA43-A799-4AAF-860F-C4874DB3099E}">
      <dgm:prSet/>
      <dgm:spPr/>
      <dgm:t>
        <a:bodyPr/>
        <a:lstStyle/>
        <a:p>
          <a:endParaRPr lang="en-US"/>
        </a:p>
      </dgm:t>
    </dgm:pt>
    <dgm:pt modelId="{EE4EB47F-FA40-4E49-A6F2-79FD5664A1C2}" type="pres">
      <dgm:prSet presAssocID="{4F9FA84F-7198-45EC-A5CB-69A976FF1CE5}" presName="Name0" presStyleCnt="0">
        <dgm:presLayoutVars>
          <dgm:chMax val="7"/>
          <dgm:chPref val="7"/>
          <dgm:dir/>
        </dgm:presLayoutVars>
      </dgm:prSet>
      <dgm:spPr/>
      <dgm:t>
        <a:bodyPr/>
        <a:lstStyle/>
        <a:p>
          <a:endParaRPr lang="en-US"/>
        </a:p>
      </dgm:t>
    </dgm:pt>
    <dgm:pt modelId="{88F308AC-7686-4F40-AB96-6917870AC633}" type="pres">
      <dgm:prSet presAssocID="{4F9FA84F-7198-45EC-A5CB-69A976FF1CE5}" presName="Name1" presStyleCnt="0"/>
      <dgm:spPr/>
    </dgm:pt>
    <dgm:pt modelId="{8945C30B-D554-46A3-A8FE-12D06BABB149}" type="pres">
      <dgm:prSet presAssocID="{4F9FA84F-7198-45EC-A5CB-69A976FF1CE5}" presName="cycle" presStyleCnt="0"/>
      <dgm:spPr/>
    </dgm:pt>
    <dgm:pt modelId="{D10D0677-DBAB-418B-8298-5F2ED64B643B}" type="pres">
      <dgm:prSet presAssocID="{4F9FA84F-7198-45EC-A5CB-69A976FF1CE5}" presName="srcNode" presStyleLbl="node1" presStyleIdx="0" presStyleCnt="5"/>
      <dgm:spPr/>
    </dgm:pt>
    <dgm:pt modelId="{C779C139-C293-4197-8A13-2E6C0FCAD6C4}" type="pres">
      <dgm:prSet presAssocID="{4F9FA84F-7198-45EC-A5CB-69A976FF1CE5}" presName="conn" presStyleLbl="parChTrans1D2" presStyleIdx="0" presStyleCnt="1"/>
      <dgm:spPr/>
      <dgm:t>
        <a:bodyPr/>
        <a:lstStyle/>
        <a:p>
          <a:endParaRPr lang="en-US"/>
        </a:p>
      </dgm:t>
    </dgm:pt>
    <dgm:pt modelId="{ACB5FEFC-50E9-49D2-BA0E-99AB0BCBF530}" type="pres">
      <dgm:prSet presAssocID="{4F9FA84F-7198-45EC-A5CB-69A976FF1CE5}" presName="extraNode" presStyleLbl="node1" presStyleIdx="0" presStyleCnt="5"/>
      <dgm:spPr/>
    </dgm:pt>
    <dgm:pt modelId="{21A3AB25-41B1-431A-866D-9CA646DF02DF}" type="pres">
      <dgm:prSet presAssocID="{4F9FA84F-7198-45EC-A5CB-69A976FF1CE5}" presName="dstNode" presStyleLbl="node1" presStyleIdx="0" presStyleCnt="5"/>
      <dgm:spPr/>
    </dgm:pt>
    <dgm:pt modelId="{637B6D14-1FA8-493B-9772-802154E53B98}" type="pres">
      <dgm:prSet presAssocID="{3E26A083-9017-4956-99A8-987AA7D30AE2}" presName="text_1" presStyleLbl="node1" presStyleIdx="0" presStyleCnt="5">
        <dgm:presLayoutVars>
          <dgm:bulletEnabled val="1"/>
        </dgm:presLayoutVars>
      </dgm:prSet>
      <dgm:spPr/>
      <dgm:t>
        <a:bodyPr/>
        <a:lstStyle/>
        <a:p>
          <a:endParaRPr lang="en-US"/>
        </a:p>
      </dgm:t>
    </dgm:pt>
    <dgm:pt modelId="{15AC89C6-BE7D-4A87-AC8E-F183FED49094}" type="pres">
      <dgm:prSet presAssocID="{3E26A083-9017-4956-99A8-987AA7D30AE2}" presName="accent_1" presStyleCnt="0"/>
      <dgm:spPr/>
    </dgm:pt>
    <dgm:pt modelId="{7E3158FA-4BFF-44EC-84A8-35AC9190B8D8}" type="pres">
      <dgm:prSet presAssocID="{3E26A083-9017-4956-99A8-987AA7D30AE2}" presName="accentRepeatNode" presStyleLbl="solidFgAcc1" presStyleIdx="0" presStyleCnt="5"/>
      <dgm:spPr/>
    </dgm:pt>
    <dgm:pt modelId="{91D42707-AAF8-4B50-B306-2D4A88C33979}" type="pres">
      <dgm:prSet presAssocID="{72CE8863-730E-4BBA-A2DC-8CCC6BFE6887}" presName="text_2" presStyleLbl="node1" presStyleIdx="1" presStyleCnt="5">
        <dgm:presLayoutVars>
          <dgm:bulletEnabled val="1"/>
        </dgm:presLayoutVars>
      </dgm:prSet>
      <dgm:spPr/>
      <dgm:t>
        <a:bodyPr/>
        <a:lstStyle/>
        <a:p>
          <a:endParaRPr lang="en-US"/>
        </a:p>
      </dgm:t>
    </dgm:pt>
    <dgm:pt modelId="{7CD39DC8-3A1C-4AA6-A4D5-FA6F65C7A0F6}" type="pres">
      <dgm:prSet presAssocID="{72CE8863-730E-4BBA-A2DC-8CCC6BFE6887}" presName="accent_2" presStyleCnt="0"/>
      <dgm:spPr/>
    </dgm:pt>
    <dgm:pt modelId="{54D60DE3-FE6D-40C4-8EDF-89907A36D140}" type="pres">
      <dgm:prSet presAssocID="{72CE8863-730E-4BBA-A2DC-8CCC6BFE6887}" presName="accentRepeatNode" presStyleLbl="solidFgAcc1" presStyleIdx="1" presStyleCnt="5"/>
      <dgm:spPr/>
    </dgm:pt>
    <dgm:pt modelId="{9F7FD233-73BC-4E45-BCA5-A9EC87B9007E}" type="pres">
      <dgm:prSet presAssocID="{09CB1B10-924E-475B-8AE4-BD91667104E1}" presName="text_3" presStyleLbl="node1" presStyleIdx="2" presStyleCnt="5">
        <dgm:presLayoutVars>
          <dgm:bulletEnabled val="1"/>
        </dgm:presLayoutVars>
      </dgm:prSet>
      <dgm:spPr/>
      <dgm:t>
        <a:bodyPr/>
        <a:lstStyle/>
        <a:p>
          <a:endParaRPr lang="en-US"/>
        </a:p>
      </dgm:t>
    </dgm:pt>
    <dgm:pt modelId="{57A54F64-E0E6-4A60-946C-325FC59AE322}" type="pres">
      <dgm:prSet presAssocID="{09CB1B10-924E-475B-8AE4-BD91667104E1}" presName="accent_3" presStyleCnt="0"/>
      <dgm:spPr/>
    </dgm:pt>
    <dgm:pt modelId="{A615F53D-DBA6-4885-BEA9-AE1FEDE32DB4}" type="pres">
      <dgm:prSet presAssocID="{09CB1B10-924E-475B-8AE4-BD91667104E1}" presName="accentRepeatNode" presStyleLbl="solidFgAcc1" presStyleIdx="2" presStyleCnt="5"/>
      <dgm:spPr/>
    </dgm:pt>
    <dgm:pt modelId="{2372273A-B5F4-40C6-9972-D128E931EE7D}" type="pres">
      <dgm:prSet presAssocID="{83F110E6-AEC6-48F8-ADD1-8239E27CF51D}" presName="text_4" presStyleLbl="node1" presStyleIdx="3" presStyleCnt="5">
        <dgm:presLayoutVars>
          <dgm:bulletEnabled val="1"/>
        </dgm:presLayoutVars>
      </dgm:prSet>
      <dgm:spPr/>
      <dgm:t>
        <a:bodyPr/>
        <a:lstStyle/>
        <a:p>
          <a:endParaRPr lang="en-US"/>
        </a:p>
      </dgm:t>
    </dgm:pt>
    <dgm:pt modelId="{01C07960-3227-4284-97A6-79FB5EF4D9BE}" type="pres">
      <dgm:prSet presAssocID="{83F110E6-AEC6-48F8-ADD1-8239E27CF51D}" presName="accent_4" presStyleCnt="0"/>
      <dgm:spPr/>
    </dgm:pt>
    <dgm:pt modelId="{30DA3E44-A39A-4350-B459-CD0155BC62AA}" type="pres">
      <dgm:prSet presAssocID="{83F110E6-AEC6-48F8-ADD1-8239E27CF51D}" presName="accentRepeatNode" presStyleLbl="solidFgAcc1" presStyleIdx="3" presStyleCnt="5"/>
      <dgm:spPr/>
    </dgm:pt>
    <dgm:pt modelId="{276BBB00-8395-4BCF-BB88-7D31742210BE}" type="pres">
      <dgm:prSet presAssocID="{94A9AFDE-34E9-4B1A-AF5E-CB3F820BB3C5}" presName="text_5" presStyleLbl="node1" presStyleIdx="4" presStyleCnt="5">
        <dgm:presLayoutVars>
          <dgm:bulletEnabled val="1"/>
        </dgm:presLayoutVars>
      </dgm:prSet>
      <dgm:spPr/>
      <dgm:t>
        <a:bodyPr/>
        <a:lstStyle/>
        <a:p>
          <a:endParaRPr lang="en-US"/>
        </a:p>
      </dgm:t>
    </dgm:pt>
    <dgm:pt modelId="{39DFA222-FB4F-4EC2-8A23-43EBF693A652}" type="pres">
      <dgm:prSet presAssocID="{94A9AFDE-34E9-4B1A-AF5E-CB3F820BB3C5}" presName="accent_5" presStyleCnt="0"/>
      <dgm:spPr/>
    </dgm:pt>
    <dgm:pt modelId="{06702D27-5A00-4488-B88E-0E8DDF62CBEA}" type="pres">
      <dgm:prSet presAssocID="{94A9AFDE-34E9-4B1A-AF5E-CB3F820BB3C5}" presName="accentRepeatNode" presStyleLbl="solidFgAcc1" presStyleIdx="4" presStyleCnt="5"/>
      <dgm:spPr/>
    </dgm:pt>
  </dgm:ptLst>
  <dgm:cxnLst>
    <dgm:cxn modelId="{BC0CE2BC-5975-41AB-AC52-D956B78A6DA2}" srcId="{4F9FA84F-7198-45EC-A5CB-69A976FF1CE5}" destId="{09CB1B10-924E-475B-8AE4-BD91667104E1}" srcOrd="2" destOrd="0" parTransId="{DD4AF758-4BB4-4C0B-A304-D96B7ABC0FA0}" sibTransId="{BDD667EE-F5EC-46BF-8830-4CE515545AA4}"/>
    <dgm:cxn modelId="{388BE68A-41D5-4951-BF17-AEF00A86E324}" type="presOf" srcId="{72CE8863-730E-4BBA-A2DC-8CCC6BFE6887}" destId="{91D42707-AAF8-4B50-B306-2D4A88C33979}" srcOrd="0" destOrd="0" presId="urn:microsoft.com/office/officeart/2008/layout/VerticalCurvedList"/>
    <dgm:cxn modelId="{7BAC66F3-4EA1-42EB-8F85-ED18DA57E74B}" type="presOf" srcId="{23CD47B6-31FA-4041-9309-528D2E41879E}" destId="{C779C139-C293-4197-8A13-2E6C0FCAD6C4}" srcOrd="0" destOrd="0" presId="urn:microsoft.com/office/officeart/2008/layout/VerticalCurvedList"/>
    <dgm:cxn modelId="{8EFBCB9A-96A4-498A-8B2D-0DBB761AF205}" type="presOf" srcId="{09CB1B10-924E-475B-8AE4-BD91667104E1}" destId="{9F7FD233-73BC-4E45-BCA5-A9EC87B9007E}" srcOrd="0" destOrd="0" presId="urn:microsoft.com/office/officeart/2008/layout/VerticalCurvedList"/>
    <dgm:cxn modelId="{5C51FA43-A799-4AAF-860F-C4874DB3099E}" srcId="{4F9FA84F-7198-45EC-A5CB-69A976FF1CE5}" destId="{83F110E6-AEC6-48F8-ADD1-8239E27CF51D}" srcOrd="3" destOrd="0" parTransId="{BE300BF5-A1D1-4CCE-8AC9-E3339D05C381}" sibTransId="{31DACB0A-3A85-4477-8564-0BAACF0CE603}"/>
    <dgm:cxn modelId="{3C0E2A8B-D8D4-4E21-AD42-B5A16A8B961A}" srcId="{4F9FA84F-7198-45EC-A5CB-69A976FF1CE5}" destId="{94A9AFDE-34E9-4B1A-AF5E-CB3F820BB3C5}" srcOrd="4" destOrd="0" parTransId="{58B48990-D0C2-45BF-9AC7-47387EA39196}" sibTransId="{69DF4C55-C5D7-404C-B15C-0801EB82690B}"/>
    <dgm:cxn modelId="{9F813BCE-F1F1-4555-83D8-A004F13A0602}" type="presOf" srcId="{94A9AFDE-34E9-4B1A-AF5E-CB3F820BB3C5}" destId="{276BBB00-8395-4BCF-BB88-7D31742210BE}" srcOrd="0" destOrd="0" presId="urn:microsoft.com/office/officeart/2008/layout/VerticalCurvedList"/>
    <dgm:cxn modelId="{18A4AB9F-762E-4051-A6E7-181750AEF1C7}" srcId="{4F9FA84F-7198-45EC-A5CB-69A976FF1CE5}" destId="{72CE8863-730E-4BBA-A2DC-8CCC6BFE6887}" srcOrd="1" destOrd="0" parTransId="{427BA36E-E398-47F1-93BC-45DB2C219BCD}" sibTransId="{B8B47839-0DAB-4A10-992C-6226C4E621EA}"/>
    <dgm:cxn modelId="{E03E7559-6B2C-4CA2-AED7-7036F3EF1C8D}" type="presOf" srcId="{83F110E6-AEC6-48F8-ADD1-8239E27CF51D}" destId="{2372273A-B5F4-40C6-9972-D128E931EE7D}" srcOrd="0" destOrd="0" presId="urn:microsoft.com/office/officeart/2008/layout/VerticalCurvedList"/>
    <dgm:cxn modelId="{154371F8-63A6-40DB-A229-D1E596BB4783}" type="presOf" srcId="{4F9FA84F-7198-45EC-A5CB-69A976FF1CE5}" destId="{EE4EB47F-FA40-4E49-A6F2-79FD5664A1C2}" srcOrd="0" destOrd="0" presId="urn:microsoft.com/office/officeart/2008/layout/VerticalCurvedList"/>
    <dgm:cxn modelId="{38240E43-297C-4930-B611-3400E2236554}" type="presOf" srcId="{3E26A083-9017-4956-99A8-987AA7D30AE2}" destId="{637B6D14-1FA8-493B-9772-802154E53B98}" srcOrd="0" destOrd="0" presId="urn:microsoft.com/office/officeart/2008/layout/VerticalCurvedList"/>
    <dgm:cxn modelId="{90563533-2430-4499-AF4F-AF41CCF2C3B8}" srcId="{4F9FA84F-7198-45EC-A5CB-69A976FF1CE5}" destId="{3E26A083-9017-4956-99A8-987AA7D30AE2}" srcOrd="0" destOrd="0" parTransId="{94AFFB19-7B9A-4C1F-936D-4BBC61AE5B86}" sibTransId="{23CD47B6-31FA-4041-9309-528D2E41879E}"/>
    <dgm:cxn modelId="{673613E9-BDE2-40B3-A5E3-7AC463FE170D}" type="presParOf" srcId="{EE4EB47F-FA40-4E49-A6F2-79FD5664A1C2}" destId="{88F308AC-7686-4F40-AB96-6917870AC633}" srcOrd="0" destOrd="0" presId="urn:microsoft.com/office/officeart/2008/layout/VerticalCurvedList"/>
    <dgm:cxn modelId="{475718D5-2523-4122-A18C-B172ACCC2D95}" type="presParOf" srcId="{88F308AC-7686-4F40-AB96-6917870AC633}" destId="{8945C30B-D554-46A3-A8FE-12D06BABB149}" srcOrd="0" destOrd="0" presId="urn:microsoft.com/office/officeart/2008/layout/VerticalCurvedList"/>
    <dgm:cxn modelId="{AEA902AF-CCBC-4C5D-9A57-FF887AE88651}" type="presParOf" srcId="{8945C30B-D554-46A3-A8FE-12D06BABB149}" destId="{D10D0677-DBAB-418B-8298-5F2ED64B643B}" srcOrd="0" destOrd="0" presId="urn:microsoft.com/office/officeart/2008/layout/VerticalCurvedList"/>
    <dgm:cxn modelId="{FC100508-3B79-41E0-8AAE-56D281E2EDF6}" type="presParOf" srcId="{8945C30B-D554-46A3-A8FE-12D06BABB149}" destId="{C779C139-C293-4197-8A13-2E6C0FCAD6C4}" srcOrd="1" destOrd="0" presId="urn:microsoft.com/office/officeart/2008/layout/VerticalCurvedList"/>
    <dgm:cxn modelId="{48941636-057B-4F95-B601-83966EC96532}" type="presParOf" srcId="{8945C30B-D554-46A3-A8FE-12D06BABB149}" destId="{ACB5FEFC-50E9-49D2-BA0E-99AB0BCBF530}" srcOrd="2" destOrd="0" presId="urn:microsoft.com/office/officeart/2008/layout/VerticalCurvedList"/>
    <dgm:cxn modelId="{27325856-4116-4A42-8D43-5336BB02DD2F}" type="presParOf" srcId="{8945C30B-D554-46A3-A8FE-12D06BABB149}" destId="{21A3AB25-41B1-431A-866D-9CA646DF02DF}" srcOrd="3" destOrd="0" presId="urn:microsoft.com/office/officeart/2008/layout/VerticalCurvedList"/>
    <dgm:cxn modelId="{EDCFADAD-6D66-4E44-91DD-D18AC39AAC75}" type="presParOf" srcId="{88F308AC-7686-4F40-AB96-6917870AC633}" destId="{637B6D14-1FA8-493B-9772-802154E53B98}" srcOrd="1" destOrd="0" presId="urn:microsoft.com/office/officeart/2008/layout/VerticalCurvedList"/>
    <dgm:cxn modelId="{970D63E0-BD38-44BC-A8E0-FF9EAF90F324}" type="presParOf" srcId="{88F308AC-7686-4F40-AB96-6917870AC633}" destId="{15AC89C6-BE7D-4A87-AC8E-F183FED49094}" srcOrd="2" destOrd="0" presId="urn:microsoft.com/office/officeart/2008/layout/VerticalCurvedList"/>
    <dgm:cxn modelId="{AF829EA3-4ED0-4708-981A-FB48C4558C8F}" type="presParOf" srcId="{15AC89C6-BE7D-4A87-AC8E-F183FED49094}" destId="{7E3158FA-4BFF-44EC-84A8-35AC9190B8D8}" srcOrd="0" destOrd="0" presId="urn:microsoft.com/office/officeart/2008/layout/VerticalCurvedList"/>
    <dgm:cxn modelId="{2A6596AB-A6C6-4459-B1DA-46E718EC1D4C}" type="presParOf" srcId="{88F308AC-7686-4F40-AB96-6917870AC633}" destId="{91D42707-AAF8-4B50-B306-2D4A88C33979}" srcOrd="3" destOrd="0" presId="urn:microsoft.com/office/officeart/2008/layout/VerticalCurvedList"/>
    <dgm:cxn modelId="{DCBA80C2-38C2-4430-BBB8-7BDE76A32CAA}" type="presParOf" srcId="{88F308AC-7686-4F40-AB96-6917870AC633}" destId="{7CD39DC8-3A1C-4AA6-A4D5-FA6F65C7A0F6}" srcOrd="4" destOrd="0" presId="urn:microsoft.com/office/officeart/2008/layout/VerticalCurvedList"/>
    <dgm:cxn modelId="{23867679-52DE-4DF9-A787-76DED18C87AF}" type="presParOf" srcId="{7CD39DC8-3A1C-4AA6-A4D5-FA6F65C7A0F6}" destId="{54D60DE3-FE6D-40C4-8EDF-89907A36D140}" srcOrd="0" destOrd="0" presId="urn:microsoft.com/office/officeart/2008/layout/VerticalCurvedList"/>
    <dgm:cxn modelId="{20D8EBBF-9E9C-4502-A39A-98BA28FFF8D1}" type="presParOf" srcId="{88F308AC-7686-4F40-AB96-6917870AC633}" destId="{9F7FD233-73BC-4E45-BCA5-A9EC87B9007E}" srcOrd="5" destOrd="0" presId="urn:microsoft.com/office/officeart/2008/layout/VerticalCurvedList"/>
    <dgm:cxn modelId="{4F3F894C-D2F0-4BA4-984D-80408CBDDEC1}" type="presParOf" srcId="{88F308AC-7686-4F40-AB96-6917870AC633}" destId="{57A54F64-E0E6-4A60-946C-325FC59AE322}" srcOrd="6" destOrd="0" presId="urn:microsoft.com/office/officeart/2008/layout/VerticalCurvedList"/>
    <dgm:cxn modelId="{4F867251-44A2-475B-B7FA-6A585878CB95}" type="presParOf" srcId="{57A54F64-E0E6-4A60-946C-325FC59AE322}" destId="{A615F53D-DBA6-4885-BEA9-AE1FEDE32DB4}" srcOrd="0" destOrd="0" presId="urn:microsoft.com/office/officeart/2008/layout/VerticalCurvedList"/>
    <dgm:cxn modelId="{7B7C8766-9302-425C-83D4-85FCC0EDF0C4}" type="presParOf" srcId="{88F308AC-7686-4F40-AB96-6917870AC633}" destId="{2372273A-B5F4-40C6-9972-D128E931EE7D}" srcOrd="7" destOrd="0" presId="urn:microsoft.com/office/officeart/2008/layout/VerticalCurvedList"/>
    <dgm:cxn modelId="{4F78FEF6-48C1-4B31-A108-EA25AA2A21FA}" type="presParOf" srcId="{88F308AC-7686-4F40-AB96-6917870AC633}" destId="{01C07960-3227-4284-97A6-79FB5EF4D9BE}" srcOrd="8" destOrd="0" presId="urn:microsoft.com/office/officeart/2008/layout/VerticalCurvedList"/>
    <dgm:cxn modelId="{ACBD034A-A65C-4111-BCCF-C7AD435174B3}" type="presParOf" srcId="{01C07960-3227-4284-97A6-79FB5EF4D9BE}" destId="{30DA3E44-A39A-4350-B459-CD0155BC62AA}" srcOrd="0" destOrd="0" presId="urn:microsoft.com/office/officeart/2008/layout/VerticalCurvedList"/>
    <dgm:cxn modelId="{B46C0098-0508-4431-B113-74D9502E464E}" type="presParOf" srcId="{88F308AC-7686-4F40-AB96-6917870AC633}" destId="{276BBB00-8395-4BCF-BB88-7D31742210BE}" srcOrd="9" destOrd="0" presId="urn:microsoft.com/office/officeart/2008/layout/VerticalCurvedList"/>
    <dgm:cxn modelId="{FB152FF2-2A70-4163-B6CE-26FA5C18D17A}" type="presParOf" srcId="{88F308AC-7686-4F40-AB96-6917870AC633}" destId="{39DFA222-FB4F-4EC2-8A23-43EBF693A652}" srcOrd="10" destOrd="0" presId="urn:microsoft.com/office/officeart/2008/layout/VerticalCurvedList"/>
    <dgm:cxn modelId="{927F487B-A234-4FD1-9062-2CFAF9AEE99D}" type="presParOf" srcId="{39DFA222-FB4F-4EC2-8A23-43EBF693A652}" destId="{06702D27-5A00-4488-B88E-0E8DDF62CBE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12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2CBF128-6A65-4FF7-9C8B-FB1DC12D0AE6}" type="slidenum">
              <a:rPr lang="en-US"/>
              <a:pPr>
                <a:defRPr/>
              </a:pPr>
              <a:t>‹#›</a:t>
            </a:fld>
            <a:endParaRPr lang="en-US"/>
          </a:p>
        </p:txBody>
      </p:sp>
    </p:spTree>
    <p:extLst>
      <p:ext uri="{BB962C8B-B14F-4D97-AF65-F5344CB8AC3E}">
        <p14:creationId xmlns:p14="http://schemas.microsoft.com/office/powerpoint/2010/main" val="29097090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B48A78-D3C5-4F83-8C64-1422AF271F4F}" type="slidenum">
              <a:rPr lang="en-US"/>
              <a:pPr/>
              <a:t>9</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12260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0BE931-32C9-43E1-9931-ED8567F731A6}" type="slidenum">
              <a:rPr lang="en-US"/>
              <a:pPr/>
              <a:t>11</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57332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7A80D9-91B3-43BA-9EBB-E93B51668782}" type="slidenum">
              <a:rPr lang="en-US" smtClean="0"/>
              <a:pPr>
                <a:defRPr/>
              </a:pPr>
              <a:t>‹#›</a:t>
            </a:fld>
            <a:endParaRPr lang="en-US"/>
          </a:p>
        </p:txBody>
      </p:sp>
    </p:spTree>
    <p:extLst>
      <p:ext uri="{BB962C8B-B14F-4D97-AF65-F5344CB8AC3E}">
        <p14:creationId xmlns:p14="http://schemas.microsoft.com/office/powerpoint/2010/main" val="2682837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B19522-0585-40DF-A043-208194DA866C}" type="slidenum">
              <a:rPr lang="en-US" smtClean="0"/>
              <a:pPr>
                <a:defRPr/>
              </a:pPr>
              <a:t>‹#›</a:t>
            </a:fld>
            <a:endParaRPr lang="en-US"/>
          </a:p>
        </p:txBody>
      </p:sp>
    </p:spTree>
    <p:extLst>
      <p:ext uri="{BB962C8B-B14F-4D97-AF65-F5344CB8AC3E}">
        <p14:creationId xmlns:p14="http://schemas.microsoft.com/office/powerpoint/2010/main" val="2863307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BB6EAA-EEB7-458A-B85C-BD7B7D479AF7}" type="slidenum">
              <a:rPr lang="en-US" smtClean="0"/>
              <a:pPr>
                <a:defRPr/>
              </a:pPr>
              <a:t>‹#›</a:t>
            </a:fld>
            <a:endParaRPr lang="en-US"/>
          </a:p>
        </p:txBody>
      </p:sp>
    </p:spTree>
    <p:extLst>
      <p:ext uri="{BB962C8B-B14F-4D97-AF65-F5344CB8AC3E}">
        <p14:creationId xmlns:p14="http://schemas.microsoft.com/office/powerpoint/2010/main" val="2690523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01DC6E-5489-41A0-B5A1-59880B78C4F3}" type="slidenum">
              <a:rPr lang="en-US" smtClean="0"/>
              <a:pPr>
                <a:defRPr/>
              </a:pPr>
              <a:t>‹#›</a:t>
            </a:fld>
            <a:endParaRPr lang="en-US"/>
          </a:p>
        </p:txBody>
      </p:sp>
    </p:spTree>
    <p:extLst>
      <p:ext uri="{BB962C8B-B14F-4D97-AF65-F5344CB8AC3E}">
        <p14:creationId xmlns:p14="http://schemas.microsoft.com/office/powerpoint/2010/main" val="2661880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36977E-9039-4B12-96DB-43262D1A936E}" type="slidenum">
              <a:rPr lang="en-US" smtClean="0"/>
              <a:pPr>
                <a:defRPr/>
              </a:pPr>
              <a:t>‹#›</a:t>
            </a:fld>
            <a:endParaRPr lang="en-US"/>
          </a:p>
        </p:txBody>
      </p:sp>
    </p:spTree>
    <p:extLst>
      <p:ext uri="{BB962C8B-B14F-4D97-AF65-F5344CB8AC3E}">
        <p14:creationId xmlns:p14="http://schemas.microsoft.com/office/powerpoint/2010/main" val="807485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160E925-9B27-4DF8-9FD0-562B6CD51FA5}" type="slidenum">
              <a:rPr lang="en-US" smtClean="0"/>
              <a:pPr>
                <a:defRPr/>
              </a:pPr>
              <a:t>‹#›</a:t>
            </a:fld>
            <a:endParaRPr lang="en-US"/>
          </a:p>
        </p:txBody>
      </p:sp>
    </p:spTree>
    <p:extLst>
      <p:ext uri="{BB962C8B-B14F-4D97-AF65-F5344CB8AC3E}">
        <p14:creationId xmlns:p14="http://schemas.microsoft.com/office/powerpoint/2010/main" val="1033441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CDE71A5C-CD05-486C-98FC-B0FF376021CA}" type="slidenum">
              <a:rPr lang="en-US" smtClean="0"/>
              <a:pPr>
                <a:defRPr/>
              </a:pPr>
              <a:t>‹#›</a:t>
            </a:fld>
            <a:endParaRPr lang="en-US"/>
          </a:p>
        </p:txBody>
      </p:sp>
    </p:spTree>
    <p:extLst>
      <p:ext uri="{BB962C8B-B14F-4D97-AF65-F5344CB8AC3E}">
        <p14:creationId xmlns:p14="http://schemas.microsoft.com/office/powerpoint/2010/main" val="2991165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FD989080-397C-4EAA-80A9-F28BDC349E9E}" type="slidenum">
              <a:rPr lang="en-US" smtClean="0"/>
              <a:pPr>
                <a:defRPr/>
              </a:pPr>
              <a:t>‹#›</a:t>
            </a:fld>
            <a:endParaRPr lang="en-US"/>
          </a:p>
        </p:txBody>
      </p:sp>
    </p:spTree>
    <p:extLst>
      <p:ext uri="{BB962C8B-B14F-4D97-AF65-F5344CB8AC3E}">
        <p14:creationId xmlns:p14="http://schemas.microsoft.com/office/powerpoint/2010/main" val="355078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EACB4A67-3EB6-4A8E-9618-1BD860C8AAAA}" type="slidenum">
              <a:rPr lang="en-US" smtClean="0"/>
              <a:pPr>
                <a:defRPr/>
              </a:pPr>
              <a:t>‹#›</a:t>
            </a:fld>
            <a:endParaRPr lang="en-US"/>
          </a:p>
        </p:txBody>
      </p:sp>
    </p:spTree>
    <p:extLst>
      <p:ext uri="{BB962C8B-B14F-4D97-AF65-F5344CB8AC3E}">
        <p14:creationId xmlns:p14="http://schemas.microsoft.com/office/powerpoint/2010/main" val="1957550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A66AA22-2272-4A11-AE73-2B148335A356}" type="slidenum">
              <a:rPr lang="en-US" smtClean="0"/>
              <a:pPr>
                <a:defRPr/>
              </a:pPr>
              <a:t>‹#›</a:t>
            </a:fld>
            <a:endParaRPr lang="en-US"/>
          </a:p>
        </p:txBody>
      </p:sp>
    </p:spTree>
    <p:extLst>
      <p:ext uri="{BB962C8B-B14F-4D97-AF65-F5344CB8AC3E}">
        <p14:creationId xmlns:p14="http://schemas.microsoft.com/office/powerpoint/2010/main" val="1884364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005F3F3-AC13-4B18-824C-98D46E807E28}" type="slidenum">
              <a:rPr lang="en-US" smtClean="0"/>
              <a:pPr>
                <a:defRPr/>
              </a:pPr>
              <a:t>‹#›</a:t>
            </a:fld>
            <a:endParaRPr lang="en-US"/>
          </a:p>
        </p:txBody>
      </p:sp>
    </p:spTree>
    <p:extLst>
      <p:ext uri="{BB962C8B-B14F-4D97-AF65-F5344CB8AC3E}">
        <p14:creationId xmlns:p14="http://schemas.microsoft.com/office/powerpoint/2010/main" val="3072410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420E32CA-DDCE-411E-A067-C9A51ACB4921}"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slide" Target="slide4.xml"/><Relationship Id="rId10" Type="http://schemas.openxmlformats.org/officeDocument/2006/relationships/image" Target="../media/image19.png"/><Relationship Id="rId4" Type="http://schemas.openxmlformats.org/officeDocument/2006/relationships/image" Target="../media/image15.jpeg"/><Relationship Id="rId9" Type="http://schemas.openxmlformats.org/officeDocument/2006/relationships/slide" Target="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slide" Target="slide10.xml"/></Relationships>
</file>

<file path=ppt/slides/_rels/slide12.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11.jpeg"/><Relationship Id="rId9"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6.jpeg"/><Relationship Id="rId7"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image" Target="../media/image9.jpeg"/><Relationship Id="rId4" Type="http://schemas.openxmlformats.org/officeDocument/2006/relationships/image" Target="../media/image27.jpe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slide" Target="slide10.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slide" Target="slide10.xml"/><Relationship Id="rId7" Type="http://schemas.openxmlformats.org/officeDocument/2006/relationships/hyperlink" Target="http://images.google.com.vn/imgres?imgurl=http://www.cisbaotin.com/uploads/imgproducts/1161745120.gif&amp;imgrefurl=http://www.cisbaotin.com/index.php?module=productdetail&amp;id=75&amp;h=252&amp;w=300&amp;sz=31&amp;hl=vi&amp;start=8&amp;tbnid=FcX6fyTua4-h2M:&amp;tbnh=97&amp;tbnw=116&amp;prev=/images?q=muc+in&amp;gbv=2&amp;svnum=10&amp;hl=vi&amp;sa=G"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6.jpeg"/><Relationship Id="rId11" Type="http://schemas.openxmlformats.org/officeDocument/2006/relationships/image" Target="../media/image50.jpeg"/><Relationship Id="rId5" Type="http://schemas.openxmlformats.org/officeDocument/2006/relationships/hyperlink" Target="http://images.google.com.vn/imgres?imgurl=http://www.megabuy.com.vn/images/Canon_BCI_6.jpg&amp;imgrefurl=http://www.megabuy.com.vn/index.php?main_page=index&amp;cPath=785&amp;zenid=ull4lmngsvkkn8es51m6d1br37&amp;h=375&amp;w=500&amp;sz=17&amp;hl=vi&amp;start=6&amp;tbnid=OQGK6vWbf-I4kM:&amp;tbnh=98&amp;tbnw=130&amp;prev=/images?q=muc+in&amp;gbv=2&amp;svnum=10&amp;hl=vi&amp;sa=G" TargetMode="External"/><Relationship Id="rId10" Type="http://schemas.openxmlformats.org/officeDocument/2006/relationships/image" Target="../media/image49.jpeg"/><Relationship Id="rId4" Type="http://schemas.openxmlformats.org/officeDocument/2006/relationships/image" Target="../media/image45.jpeg"/><Relationship Id="rId9" Type="http://schemas.openxmlformats.org/officeDocument/2006/relationships/image" Target="../media/image4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53.gif"/><Relationship Id="rId7" Type="http://schemas.openxmlformats.org/officeDocument/2006/relationships/image" Target="../media/image52.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51.wmf"/><Relationship Id="rId4" Type="http://schemas.openxmlformats.org/officeDocument/2006/relationships/oleObject" Target="../embeddings/oleObject3.bin"/><Relationship Id="rId9" Type="http://schemas.openxmlformats.org/officeDocument/2006/relationships/image" Target="../media/image5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10" Type="http://schemas.openxmlformats.org/officeDocument/2006/relationships/image" Target="../media/image64.jpeg"/><Relationship Id="rId4" Type="http://schemas.openxmlformats.org/officeDocument/2006/relationships/image" Target="../media/image58.jpeg"/><Relationship Id="rId9" Type="http://schemas.openxmlformats.org/officeDocument/2006/relationships/image" Target="../media/image6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6.xml"/><Relationship Id="rId5" Type="http://schemas.openxmlformats.org/officeDocument/2006/relationships/image" Target="../media/image72.jpeg"/><Relationship Id="rId4" Type="http://schemas.openxmlformats.org/officeDocument/2006/relationships/image" Target="../media/image71.jpeg"/></Relationships>
</file>

<file path=ppt/slides/_rels/slide31.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png"/><Relationship Id="rId18" Type="http://schemas.openxmlformats.org/officeDocument/2006/relationships/image" Target="../media/image88.png"/><Relationship Id="rId26" Type="http://schemas.openxmlformats.org/officeDocument/2006/relationships/image" Target="../media/image96.png"/><Relationship Id="rId3" Type="http://schemas.openxmlformats.org/officeDocument/2006/relationships/image" Target="../media/image73.png"/><Relationship Id="rId21" Type="http://schemas.openxmlformats.org/officeDocument/2006/relationships/image" Target="../media/image91.png"/><Relationship Id="rId7" Type="http://schemas.openxmlformats.org/officeDocument/2006/relationships/image" Target="../media/image77.png"/><Relationship Id="rId12" Type="http://schemas.openxmlformats.org/officeDocument/2006/relationships/image" Target="../media/image82.png"/><Relationship Id="rId17" Type="http://schemas.openxmlformats.org/officeDocument/2006/relationships/image" Target="../media/image87.png"/><Relationship Id="rId25" Type="http://schemas.openxmlformats.org/officeDocument/2006/relationships/image" Target="../media/image95.png"/><Relationship Id="rId2" Type="http://schemas.openxmlformats.org/officeDocument/2006/relationships/image" Target="../media/image1.jpeg"/><Relationship Id="rId16" Type="http://schemas.openxmlformats.org/officeDocument/2006/relationships/image" Target="../media/image86.png"/><Relationship Id="rId20" Type="http://schemas.openxmlformats.org/officeDocument/2006/relationships/image" Target="../media/image90.png"/><Relationship Id="rId29" Type="http://schemas.openxmlformats.org/officeDocument/2006/relationships/image" Target="../media/image99.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81.png"/><Relationship Id="rId24" Type="http://schemas.openxmlformats.org/officeDocument/2006/relationships/image" Target="../media/image94.png"/><Relationship Id="rId5" Type="http://schemas.openxmlformats.org/officeDocument/2006/relationships/image" Target="../media/image75.png"/><Relationship Id="rId15" Type="http://schemas.openxmlformats.org/officeDocument/2006/relationships/image" Target="../media/image85.png"/><Relationship Id="rId23" Type="http://schemas.openxmlformats.org/officeDocument/2006/relationships/image" Target="../media/image93.png"/><Relationship Id="rId28" Type="http://schemas.openxmlformats.org/officeDocument/2006/relationships/image" Target="../media/image98.png"/><Relationship Id="rId10" Type="http://schemas.openxmlformats.org/officeDocument/2006/relationships/image" Target="../media/image80.png"/><Relationship Id="rId19" Type="http://schemas.openxmlformats.org/officeDocument/2006/relationships/image" Target="../media/image89.png"/><Relationship Id="rId4" Type="http://schemas.openxmlformats.org/officeDocument/2006/relationships/image" Target="../media/image74.png"/><Relationship Id="rId9" Type="http://schemas.openxmlformats.org/officeDocument/2006/relationships/image" Target="../media/image79.png"/><Relationship Id="rId14" Type="http://schemas.openxmlformats.org/officeDocument/2006/relationships/image" Target="../media/image84.png"/><Relationship Id="rId22" Type="http://schemas.openxmlformats.org/officeDocument/2006/relationships/image" Target="../media/image92.png"/><Relationship Id="rId27" Type="http://schemas.openxmlformats.org/officeDocument/2006/relationships/image" Target="../media/image97.png"/><Relationship Id="rId30" Type="http://schemas.openxmlformats.org/officeDocument/2006/relationships/image" Target="../media/image100.png"/></Relationships>
</file>

<file path=ppt/slides/_rels/slide32.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3.wav"/></Relationships>
</file>

<file path=ppt/slides/_rels/slide3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gif"/><Relationship Id="rId2" Type="http://schemas.openxmlformats.org/officeDocument/2006/relationships/image" Target="../media/image8.gif"/><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7772" name="Text Box 12"/>
          <p:cNvSpPr txBox="1">
            <a:spLocks noChangeArrowheads="1"/>
          </p:cNvSpPr>
          <p:nvPr/>
        </p:nvSpPr>
        <p:spPr bwMode="auto">
          <a:xfrm>
            <a:off x="990600" y="577850"/>
            <a:ext cx="8001000" cy="707886"/>
          </a:xfrm>
          <a:prstGeom prst="rect">
            <a:avLst/>
          </a:prstGeom>
          <a:solidFill>
            <a:srgbClr val="0070C0"/>
          </a:solidFill>
          <a:ln/>
          <a:extLst/>
        </p:spPr>
        <p:style>
          <a:lnRef idx="0">
            <a:schemeClr val="accent2"/>
          </a:lnRef>
          <a:fillRef idx="3">
            <a:schemeClr val="accent2"/>
          </a:fillRef>
          <a:effectRef idx="3">
            <a:schemeClr val="accent2"/>
          </a:effectRef>
          <a:fontRef idx="minor">
            <a:schemeClr val="lt1"/>
          </a:fontRef>
        </p:style>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4000" b="1" dirty="0" smtClean="0">
                <a:solidFill>
                  <a:schemeClr val="bg1"/>
                </a:solidFill>
                <a:effectLst>
                  <a:reflection blurRad="6350" stA="55000" endA="50" endPos="85000" dist="29997" dir="5400000" sy="-100000" algn="bl" rotWithShape="0"/>
                </a:effectLst>
                <a:cs typeface="Arial" pitchFamily="34" charset="0"/>
              </a:rPr>
              <a:t>CHƯƠNG 3: CACBON - SILIC</a:t>
            </a:r>
            <a:endParaRPr lang="en-US" sz="4000" b="1" dirty="0">
              <a:solidFill>
                <a:schemeClr val="bg1"/>
              </a:solidFill>
              <a:effectLst>
                <a:reflection blurRad="6350" stA="55000" endA="50" endPos="85000" dist="29997" dir="5400000" sy="-100000" algn="bl" rotWithShape="0"/>
              </a:effectLst>
              <a:cs typeface="Arial" pitchFamily="34" charset="0"/>
            </a:endParaRPr>
          </a:p>
        </p:txBody>
      </p:sp>
      <p:sp>
        <p:nvSpPr>
          <p:cNvPr id="117776" name="WordArt 16"/>
          <p:cNvSpPr>
            <a:spLocks noChangeArrowheads="1" noChangeShapeType="1" noTextEdit="1"/>
          </p:cNvSpPr>
          <p:nvPr/>
        </p:nvSpPr>
        <p:spPr bwMode="auto">
          <a:xfrm>
            <a:off x="1676400" y="2209800"/>
            <a:ext cx="6172200" cy="1828800"/>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en-US" sz="3600" b="1" kern="10" dirty="0" smtClean="0">
                <a:ln w="11430">
                  <a:noFill/>
                </a:ln>
                <a:solidFill>
                  <a:srgbClr val="0070C0"/>
                </a:solidFill>
                <a:effectLst>
                  <a:outerShdw blurRad="50800" dist="39000" dir="5460000" algn="tl">
                    <a:srgbClr val="000000">
                      <a:alpha val="38000"/>
                    </a:srgbClr>
                  </a:outerShdw>
                </a:effectLst>
                <a:cs typeface="Arial" pitchFamily="34" charset="0"/>
              </a:rPr>
              <a:t>BÀI 15</a:t>
            </a:r>
            <a:r>
              <a:rPr lang="en-US" sz="3600" b="1" kern="10" dirty="0">
                <a:ln w="11430">
                  <a:noFill/>
                </a:ln>
                <a:solidFill>
                  <a:srgbClr val="0070C0"/>
                </a:solidFill>
                <a:effectLst>
                  <a:outerShdw blurRad="50800" dist="39000" dir="5460000" algn="tl">
                    <a:srgbClr val="000000">
                      <a:alpha val="38000"/>
                    </a:srgbClr>
                  </a:outerShdw>
                </a:effectLst>
                <a:cs typeface="Arial" pitchFamily="34" charset="0"/>
              </a:rPr>
              <a:t>: CACBON</a:t>
            </a:r>
          </a:p>
        </p:txBody>
      </p:sp>
      <p:pic>
        <p:nvPicPr>
          <p:cNvPr id="5" name="Picture 4" descr="scienc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272776"/>
            <a:ext cx="3505200" cy="20518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alphaModFix amt="20000"/>
            <a:lum/>
          </a:blip>
          <a:srcRect/>
          <a:stretch>
            <a:fillRect/>
          </a:stretch>
        </a:blipFill>
        <a:effectLst/>
      </p:bgPr>
    </p:bg>
    <p:spTree>
      <p:nvGrpSpPr>
        <p:cNvPr id="1" name=""/>
        <p:cNvGrpSpPr/>
        <p:nvPr/>
      </p:nvGrpSpPr>
      <p:grpSpPr>
        <a:xfrm>
          <a:off x="0" y="0"/>
          <a:ext cx="0" cy="0"/>
          <a:chOff x="0" y="0"/>
          <a:chExt cx="0" cy="0"/>
        </a:xfrm>
      </p:grpSpPr>
      <p:pic>
        <p:nvPicPr>
          <p:cNvPr id="126982" name="Picture 6" descr="Dao cat T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609600"/>
            <a:ext cx="335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3" name="Picture 7" descr="may m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495800"/>
            <a:ext cx="2438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7" name="Text Box 11"/>
          <p:cNvSpPr txBox="1">
            <a:spLocks noChangeArrowheads="1"/>
          </p:cNvSpPr>
          <p:nvPr/>
        </p:nvSpPr>
        <p:spPr bwMode="auto">
          <a:xfrm>
            <a:off x="1066800" y="1524000"/>
            <a:ext cx="3124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b="1" dirty="0">
                <a:solidFill>
                  <a:srgbClr val="0000FF"/>
                </a:solidFill>
                <a:latin typeface="+mj-lt"/>
              </a:rPr>
              <a:t>Dao </a:t>
            </a:r>
            <a:r>
              <a:rPr lang="en-US" sz="2400" b="1" dirty="0" err="1">
                <a:solidFill>
                  <a:srgbClr val="0000FF"/>
                </a:solidFill>
                <a:latin typeface="+mj-lt"/>
              </a:rPr>
              <a:t>cắt</a:t>
            </a:r>
            <a:r>
              <a:rPr lang="en-US" sz="2400" b="1" dirty="0">
                <a:solidFill>
                  <a:srgbClr val="0000FF"/>
                </a:solidFill>
                <a:latin typeface="+mj-lt"/>
              </a:rPr>
              <a:t> </a:t>
            </a:r>
            <a:r>
              <a:rPr lang="en-US" sz="2400" b="1" dirty="0" err="1">
                <a:solidFill>
                  <a:srgbClr val="0000FF"/>
                </a:solidFill>
                <a:latin typeface="+mj-lt"/>
              </a:rPr>
              <a:t>thủy</a:t>
            </a:r>
            <a:r>
              <a:rPr lang="en-US" sz="2400" b="1" dirty="0">
                <a:solidFill>
                  <a:srgbClr val="0000FF"/>
                </a:solidFill>
                <a:latin typeface="+mj-lt"/>
              </a:rPr>
              <a:t> </a:t>
            </a:r>
            <a:r>
              <a:rPr lang="en-US" sz="2400" b="1" dirty="0" err="1">
                <a:solidFill>
                  <a:srgbClr val="0000FF"/>
                </a:solidFill>
                <a:latin typeface="+mj-lt"/>
              </a:rPr>
              <a:t>tinh</a:t>
            </a:r>
            <a:endParaRPr lang="en-US" sz="2400" b="1" dirty="0">
              <a:solidFill>
                <a:srgbClr val="0000FF"/>
              </a:solidFill>
              <a:latin typeface="+mj-lt"/>
            </a:endParaRPr>
          </a:p>
        </p:txBody>
      </p:sp>
      <p:sp>
        <p:nvSpPr>
          <p:cNvPr id="126988" name="Text Box 12"/>
          <p:cNvSpPr txBox="1">
            <a:spLocks noChangeArrowheads="1"/>
          </p:cNvSpPr>
          <p:nvPr/>
        </p:nvSpPr>
        <p:spPr bwMode="auto">
          <a:xfrm>
            <a:off x="609600" y="6172200"/>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2400" b="1" dirty="0" err="1">
                <a:solidFill>
                  <a:srgbClr val="0000FF"/>
                </a:solidFill>
                <a:latin typeface="+mj-lt"/>
              </a:rPr>
              <a:t>Bột</a:t>
            </a:r>
            <a:r>
              <a:rPr lang="en-US" sz="2400" b="1" dirty="0">
                <a:solidFill>
                  <a:srgbClr val="0000FF"/>
                </a:solidFill>
                <a:latin typeface="+mj-lt"/>
              </a:rPr>
              <a:t> </a:t>
            </a:r>
            <a:r>
              <a:rPr lang="en-US" sz="2400" b="1" dirty="0" err="1">
                <a:solidFill>
                  <a:srgbClr val="0000FF"/>
                </a:solidFill>
                <a:latin typeface="+mj-lt"/>
              </a:rPr>
              <a:t>mài</a:t>
            </a:r>
            <a:endParaRPr lang="en-US" sz="2400" b="1" dirty="0">
              <a:solidFill>
                <a:srgbClr val="0000FF"/>
              </a:solidFill>
              <a:latin typeface="+mj-lt"/>
            </a:endParaRPr>
          </a:p>
        </p:txBody>
      </p:sp>
      <p:sp>
        <p:nvSpPr>
          <p:cNvPr id="18438" name="Text Box 13"/>
          <p:cNvSpPr txBox="1">
            <a:spLocks noChangeArrowheads="1"/>
          </p:cNvSpPr>
          <p:nvPr/>
        </p:nvSpPr>
        <p:spPr bwMode="auto">
          <a:xfrm>
            <a:off x="7604125" y="2887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sz="2400">
              <a:latin typeface="Times New Roman" pitchFamily="18" charset="0"/>
            </a:endParaRPr>
          </a:p>
        </p:txBody>
      </p:sp>
      <p:sp>
        <p:nvSpPr>
          <p:cNvPr id="126990" name="Text Box 14"/>
          <p:cNvSpPr txBox="1">
            <a:spLocks noChangeArrowheads="1"/>
          </p:cNvSpPr>
          <p:nvPr/>
        </p:nvSpPr>
        <p:spPr bwMode="auto">
          <a:xfrm>
            <a:off x="5791200" y="2895600"/>
            <a:ext cx="2819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2400" b="1">
                <a:solidFill>
                  <a:srgbClr val="0000FF"/>
                </a:solidFill>
                <a:latin typeface="+mj-lt"/>
              </a:rPr>
              <a:t>Đồ trang sức</a:t>
            </a:r>
          </a:p>
        </p:txBody>
      </p:sp>
      <p:sp>
        <p:nvSpPr>
          <p:cNvPr id="126991" name="Text Box 15">
            <a:hlinkClick r:id="rId5" action="ppaction://hlinksldjump"/>
          </p:cNvPr>
          <p:cNvSpPr txBox="1">
            <a:spLocks noChangeArrowheads="1"/>
          </p:cNvSpPr>
          <p:nvPr/>
        </p:nvSpPr>
        <p:spPr bwMode="auto">
          <a:xfrm>
            <a:off x="6248400" y="61722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2400" b="1">
                <a:solidFill>
                  <a:srgbClr val="0000FF"/>
                </a:solidFill>
                <a:latin typeface="+mj-lt"/>
              </a:rPr>
              <a:t>Mũi khoan</a:t>
            </a:r>
          </a:p>
        </p:txBody>
      </p:sp>
      <p:sp>
        <p:nvSpPr>
          <p:cNvPr id="126993" name="Line 17"/>
          <p:cNvSpPr>
            <a:spLocks noChangeShapeType="1"/>
          </p:cNvSpPr>
          <p:nvPr/>
        </p:nvSpPr>
        <p:spPr bwMode="auto">
          <a:xfrm flipH="1" flipV="1">
            <a:off x="2438400" y="2057400"/>
            <a:ext cx="11430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6994" name="Line 18"/>
          <p:cNvSpPr>
            <a:spLocks noChangeShapeType="1"/>
          </p:cNvSpPr>
          <p:nvPr/>
        </p:nvSpPr>
        <p:spPr bwMode="auto">
          <a:xfrm flipV="1">
            <a:off x="5600700" y="1981200"/>
            <a:ext cx="4191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6995" name="Line 19"/>
          <p:cNvSpPr>
            <a:spLocks noChangeShapeType="1"/>
          </p:cNvSpPr>
          <p:nvPr/>
        </p:nvSpPr>
        <p:spPr bwMode="auto">
          <a:xfrm flipH="1">
            <a:off x="2895600" y="3733800"/>
            <a:ext cx="1066800" cy="1600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6996" name="Line 20"/>
          <p:cNvSpPr>
            <a:spLocks noChangeShapeType="1"/>
          </p:cNvSpPr>
          <p:nvPr/>
        </p:nvSpPr>
        <p:spPr bwMode="auto">
          <a:xfrm>
            <a:off x="4953000" y="3733800"/>
            <a:ext cx="1295400" cy="1600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27003" name="Picture 27" descr="imagesCAH8JJH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4038600"/>
            <a:ext cx="2438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004" name="Picture 28" descr="pictur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0"/>
            <a:ext cx="2057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trang suc.jpg"/>
          <p:cNvPicPr>
            <a:picLocks noChangeAspect="1"/>
          </p:cNvPicPr>
          <p:nvPr/>
        </p:nvPicPr>
        <p:blipFill>
          <a:blip r:embed="rId8"/>
          <a:stretch>
            <a:fillRect/>
          </a:stretch>
        </p:blipFill>
        <p:spPr>
          <a:xfrm>
            <a:off x="5181600" y="0"/>
            <a:ext cx="1808137" cy="1898862"/>
          </a:xfrm>
          <a:prstGeom prst="roundRect">
            <a:avLst>
              <a:gd name="adj" fmla="val 6274"/>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Content Placeholder 7" descr="diamond.jpg">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4200" y="2503487"/>
            <a:ext cx="2590800"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hlinkClick r:id="rId9" action="ppaction://hlinksldjump"/>
          </p:cNvPr>
          <p:cNvSpPr txBox="1"/>
          <p:nvPr/>
        </p:nvSpPr>
        <p:spPr>
          <a:xfrm>
            <a:off x="3185160" y="5219700"/>
            <a:ext cx="2819400" cy="584775"/>
          </a:xfrm>
          <a:prstGeom prst="rect">
            <a:avLst/>
          </a:prstGeom>
          <a:solidFill>
            <a:srgbClr val="C00000"/>
          </a:solidFill>
        </p:spPr>
        <p:txBody>
          <a:bodyPr wrap="square" rtlCol="0">
            <a:spAutoFit/>
          </a:bodyPr>
          <a:lstStyle/>
          <a:p>
            <a:pPr algn="ctr"/>
            <a:r>
              <a:rPr lang="en-US" sz="3200" b="1" dirty="0" smtClean="0">
                <a:solidFill>
                  <a:schemeClr val="bg1"/>
                </a:solidFill>
              </a:rPr>
              <a:t>KIM CƯƠNG</a:t>
            </a:r>
            <a:endParaRPr lang="en-US" sz="3200" b="1" dirty="0">
              <a:solidFill>
                <a:schemeClr val="bg1"/>
              </a:solidFill>
            </a:endParaRPr>
          </a:p>
        </p:txBody>
      </p:sp>
    </p:spTree>
    <p:extLst>
      <p:ext uri="{BB962C8B-B14F-4D97-AF65-F5344CB8AC3E}">
        <p14:creationId xmlns:p14="http://schemas.microsoft.com/office/powerpoint/2010/main" val="360602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41000"/>
            <a:lum/>
          </a:blip>
          <a:srcRect/>
          <a:stretch>
            <a:fillRect/>
          </a:stretch>
        </a:blipFill>
        <a:effectLst/>
      </p:bgPr>
    </p:bg>
    <p:spTree>
      <p:nvGrpSpPr>
        <p:cNvPr id="1" name=""/>
        <p:cNvGrpSpPr/>
        <p:nvPr/>
      </p:nvGrpSpPr>
      <p:grpSpPr>
        <a:xfrm>
          <a:off x="0" y="0"/>
          <a:ext cx="0" cy="0"/>
          <a:chOff x="0" y="0"/>
          <a:chExt cx="0" cy="0"/>
        </a:xfrm>
      </p:grpSpPr>
      <p:grpSp>
        <p:nvGrpSpPr>
          <p:cNvPr id="20482" name="Group 2"/>
          <p:cNvGrpSpPr>
            <a:grpSpLocks/>
          </p:cNvGrpSpPr>
          <p:nvPr/>
        </p:nvGrpSpPr>
        <p:grpSpPr bwMode="auto">
          <a:xfrm rot="-610079">
            <a:off x="2347913" y="3716338"/>
            <a:ext cx="4475162" cy="877887"/>
            <a:chOff x="973" y="1532"/>
            <a:chExt cx="2819" cy="554"/>
          </a:xfrm>
        </p:grpSpPr>
        <p:grpSp>
          <p:nvGrpSpPr>
            <p:cNvPr id="20483" name="Group 3"/>
            <p:cNvGrpSpPr>
              <a:grpSpLocks/>
            </p:cNvGrpSpPr>
            <p:nvPr/>
          </p:nvGrpSpPr>
          <p:grpSpPr bwMode="auto">
            <a:xfrm>
              <a:off x="1006" y="1554"/>
              <a:ext cx="2738" cy="510"/>
              <a:chOff x="1006" y="1554"/>
              <a:chExt cx="1602" cy="502"/>
            </a:xfrm>
          </p:grpSpPr>
          <p:sp>
            <p:nvSpPr>
              <p:cNvPr id="20484" name="AutoShape 4"/>
              <p:cNvSpPr>
                <a:spLocks noChangeArrowheads="1"/>
              </p:cNvSpPr>
              <p:nvPr/>
            </p:nvSpPr>
            <p:spPr bwMode="auto">
              <a:xfrm>
                <a:off x="1006" y="1663"/>
                <a:ext cx="624" cy="192"/>
              </a:xfrm>
              <a:prstGeom prst="hexagon">
                <a:avLst>
                  <a:gd name="adj" fmla="val 81250"/>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5" name="AutoShape 5"/>
              <p:cNvSpPr>
                <a:spLocks noChangeArrowheads="1"/>
              </p:cNvSpPr>
              <p:nvPr/>
            </p:nvSpPr>
            <p:spPr bwMode="auto">
              <a:xfrm>
                <a:off x="1046" y="1864"/>
                <a:ext cx="624" cy="192"/>
              </a:xfrm>
              <a:prstGeom prst="hexagon">
                <a:avLst>
                  <a:gd name="adj" fmla="val 81250"/>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6" name="AutoShape 6"/>
              <p:cNvSpPr>
                <a:spLocks noChangeArrowheads="1"/>
              </p:cNvSpPr>
              <p:nvPr/>
            </p:nvSpPr>
            <p:spPr bwMode="auto">
              <a:xfrm>
                <a:off x="1495" y="1750"/>
                <a:ext cx="624" cy="192"/>
              </a:xfrm>
              <a:prstGeom prst="hexagon">
                <a:avLst>
                  <a:gd name="adj" fmla="val 81250"/>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7" name="AutoShape 7"/>
              <p:cNvSpPr>
                <a:spLocks noChangeArrowheads="1"/>
              </p:cNvSpPr>
              <p:nvPr/>
            </p:nvSpPr>
            <p:spPr bwMode="auto">
              <a:xfrm>
                <a:off x="1482" y="1554"/>
                <a:ext cx="624" cy="192"/>
              </a:xfrm>
              <a:prstGeom prst="hexagon">
                <a:avLst>
                  <a:gd name="adj" fmla="val 81250"/>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8" name="AutoShape 8"/>
              <p:cNvSpPr>
                <a:spLocks noChangeArrowheads="1"/>
              </p:cNvSpPr>
              <p:nvPr/>
            </p:nvSpPr>
            <p:spPr bwMode="auto">
              <a:xfrm>
                <a:off x="1966" y="1650"/>
                <a:ext cx="624" cy="192"/>
              </a:xfrm>
              <a:prstGeom prst="hexagon">
                <a:avLst>
                  <a:gd name="adj" fmla="val 81250"/>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9" name="AutoShape 9"/>
              <p:cNvSpPr>
                <a:spLocks noChangeArrowheads="1"/>
              </p:cNvSpPr>
              <p:nvPr/>
            </p:nvSpPr>
            <p:spPr bwMode="auto">
              <a:xfrm>
                <a:off x="1984" y="1846"/>
                <a:ext cx="624" cy="192"/>
              </a:xfrm>
              <a:prstGeom prst="hexagon">
                <a:avLst>
                  <a:gd name="adj" fmla="val 81250"/>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0490" name="Oval 10"/>
            <p:cNvSpPr>
              <a:spLocks noChangeArrowheads="1"/>
            </p:cNvSpPr>
            <p:nvPr/>
          </p:nvSpPr>
          <p:spPr bwMode="auto">
            <a:xfrm>
              <a:off x="1056" y="1946"/>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1" name="Oval 11"/>
            <p:cNvSpPr>
              <a:spLocks noChangeArrowheads="1"/>
            </p:cNvSpPr>
            <p:nvPr/>
          </p:nvSpPr>
          <p:spPr bwMode="auto">
            <a:xfrm>
              <a:off x="973" y="1728"/>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2" name="Oval 12"/>
            <p:cNvSpPr>
              <a:spLocks noChangeArrowheads="1"/>
            </p:cNvSpPr>
            <p:nvPr/>
          </p:nvSpPr>
          <p:spPr bwMode="auto">
            <a:xfrm>
              <a:off x="2112" y="192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3" name="Oval 13"/>
            <p:cNvSpPr>
              <a:spLocks noChangeArrowheads="1"/>
            </p:cNvSpPr>
            <p:nvPr/>
          </p:nvSpPr>
          <p:spPr bwMode="auto">
            <a:xfrm>
              <a:off x="1296" y="1837"/>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4" name="Oval 14"/>
            <p:cNvSpPr>
              <a:spLocks noChangeArrowheads="1"/>
            </p:cNvSpPr>
            <p:nvPr/>
          </p:nvSpPr>
          <p:spPr bwMode="auto">
            <a:xfrm>
              <a:off x="1824" y="1824"/>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5" name="Oval 15"/>
            <p:cNvSpPr>
              <a:spLocks noChangeArrowheads="1"/>
            </p:cNvSpPr>
            <p:nvPr/>
          </p:nvSpPr>
          <p:spPr bwMode="auto">
            <a:xfrm>
              <a:off x="1200" y="1632"/>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6" name="Oval 16"/>
            <p:cNvSpPr>
              <a:spLocks noChangeArrowheads="1"/>
            </p:cNvSpPr>
            <p:nvPr/>
          </p:nvSpPr>
          <p:spPr bwMode="auto">
            <a:xfrm>
              <a:off x="1789" y="1632"/>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7" name="Oval 17"/>
            <p:cNvSpPr>
              <a:spLocks noChangeArrowheads="1"/>
            </p:cNvSpPr>
            <p:nvPr/>
          </p:nvSpPr>
          <p:spPr bwMode="auto">
            <a:xfrm>
              <a:off x="1872" y="2016"/>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8" name="Oval 18"/>
            <p:cNvSpPr>
              <a:spLocks noChangeArrowheads="1"/>
            </p:cNvSpPr>
            <p:nvPr/>
          </p:nvSpPr>
          <p:spPr bwMode="auto">
            <a:xfrm>
              <a:off x="2675" y="192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9" name="Oval 19"/>
            <p:cNvSpPr>
              <a:spLocks noChangeArrowheads="1"/>
            </p:cNvSpPr>
            <p:nvPr/>
          </p:nvSpPr>
          <p:spPr bwMode="auto">
            <a:xfrm>
              <a:off x="2605" y="1728"/>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0" name="Oval 20"/>
            <p:cNvSpPr>
              <a:spLocks noChangeArrowheads="1"/>
            </p:cNvSpPr>
            <p:nvPr/>
          </p:nvSpPr>
          <p:spPr bwMode="auto">
            <a:xfrm>
              <a:off x="3744" y="192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1" name="Oval 21"/>
            <p:cNvSpPr>
              <a:spLocks noChangeArrowheads="1"/>
            </p:cNvSpPr>
            <p:nvPr/>
          </p:nvSpPr>
          <p:spPr bwMode="auto">
            <a:xfrm>
              <a:off x="2893" y="1824"/>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2" name="Oval 22"/>
            <p:cNvSpPr>
              <a:spLocks noChangeArrowheads="1"/>
            </p:cNvSpPr>
            <p:nvPr/>
          </p:nvSpPr>
          <p:spPr bwMode="auto">
            <a:xfrm>
              <a:off x="3456" y="1824"/>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3" name="Oval 23"/>
            <p:cNvSpPr>
              <a:spLocks noChangeArrowheads="1"/>
            </p:cNvSpPr>
            <p:nvPr/>
          </p:nvSpPr>
          <p:spPr bwMode="auto">
            <a:xfrm>
              <a:off x="2832" y="1632"/>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4" name="Oval 24"/>
            <p:cNvSpPr>
              <a:spLocks noChangeArrowheads="1"/>
            </p:cNvSpPr>
            <p:nvPr/>
          </p:nvSpPr>
          <p:spPr bwMode="auto">
            <a:xfrm>
              <a:off x="3421" y="1632"/>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5" name="Oval 25"/>
            <p:cNvSpPr>
              <a:spLocks noChangeArrowheads="1"/>
            </p:cNvSpPr>
            <p:nvPr/>
          </p:nvSpPr>
          <p:spPr bwMode="auto">
            <a:xfrm>
              <a:off x="3504" y="2016"/>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6" name="Oval 26"/>
            <p:cNvSpPr>
              <a:spLocks noChangeArrowheads="1"/>
            </p:cNvSpPr>
            <p:nvPr/>
          </p:nvSpPr>
          <p:spPr bwMode="auto">
            <a:xfrm>
              <a:off x="2029" y="1728"/>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7" name="Oval 27"/>
            <p:cNvSpPr>
              <a:spLocks noChangeArrowheads="1"/>
            </p:cNvSpPr>
            <p:nvPr/>
          </p:nvSpPr>
          <p:spPr bwMode="auto">
            <a:xfrm>
              <a:off x="2893" y="2016"/>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8" name="Oval 28"/>
            <p:cNvSpPr>
              <a:spLocks noChangeArrowheads="1"/>
            </p:cNvSpPr>
            <p:nvPr/>
          </p:nvSpPr>
          <p:spPr bwMode="auto">
            <a:xfrm>
              <a:off x="3692" y="1715"/>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9" name="Oval 29"/>
            <p:cNvSpPr>
              <a:spLocks noChangeArrowheads="1"/>
            </p:cNvSpPr>
            <p:nvPr/>
          </p:nvSpPr>
          <p:spPr bwMode="auto">
            <a:xfrm>
              <a:off x="2605" y="1532"/>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0" name="Oval 30"/>
            <p:cNvSpPr>
              <a:spLocks noChangeArrowheads="1"/>
            </p:cNvSpPr>
            <p:nvPr/>
          </p:nvSpPr>
          <p:spPr bwMode="auto">
            <a:xfrm>
              <a:off x="2029" y="1532"/>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1" name="Oval 31"/>
            <p:cNvSpPr>
              <a:spLocks noChangeArrowheads="1"/>
            </p:cNvSpPr>
            <p:nvPr/>
          </p:nvSpPr>
          <p:spPr bwMode="auto">
            <a:xfrm>
              <a:off x="1305" y="2038"/>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512" name="Group 32"/>
          <p:cNvGrpSpPr>
            <a:grpSpLocks/>
          </p:cNvGrpSpPr>
          <p:nvPr/>
        </p:nvGrpSpPr>
        <p:grpSpPr bwMode="auto">
          <a:xfrm rot="-610079">
            <a:off x="1446213" y="2392363"/>
            <a:ext cx="4476750" cy="877887"/>
            <a:chOff x="973" y="1532"/>
            <a:chExt cx="2819" cy="554"/>
          </a:xfrm>
        </p:grpSpPr>
        <p:grpSp>
          <p:nvGrpSpPr>
            <p:cNvPr id="20513" name="Group 33"/>
            <p:cNvGrpSpPr>
              <a:grpSpLocks/>
            </p:cNvGrpSpPr>
            <p:nvPr/>
          </p:nvGrpSpPr>
          <p:grpSpPr bwMode="auto">
            <a:xfrm>
              <a:off x="1006" y="1554"/>
              <a:ext cx="2738" cy="510"/>
              <a:chOff x="1006" y="1554"/>
              <a:chExt cx="1602" cy="502"/>
            </a:xfrm>
          </p:grpSpPr>
          <p:sp>
            <p:nvSpPr>
              <p:cNvPr id="20514" name="AutoShape 34"/>
              <p:cNvSpPr>
                <a:spLocks noChangeArrowheads="1"/>
              </p:cNvSpPr>
              <p:nvPr/>
            </p:nvSpPr>
            <p:spPr bwMode="auto">
              <a:xfrm>
                <a:off x="1006" y="1663"/>
                <a:ext cx="624" cy="192"/>
              </a:xfrm>
              <a:prstGeom prst="hexagon">
                <a:avLst>
                  <a:gd name="adj" fmla="val 81250"/>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5" name="AutoShape 35"/>
              <p:cNvSpPr>
                <a:spLocks noChangeArrowheads="1"/>
              </p:cNvSpPr>
              <p:nvPr/>
            </p:nvSpPr>
            <p:spPr bwMode="auto">
              <a:xfrm>
                <a:off x="1046" y="1864"/>
                <a:ext cx="624" cy="192"/>
              </a:xfrm>
              <a:prstGeom prst="hexagon">
                <a:avLst>
                  <a:gd name="adj" fmla="val 81250"/>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6" name="AutoShape 36"/>
              <p:cNvSpPr>
                <a:spLocks noChangeArrowheads="1"/>
              </p:cNvSpPr>
              <p:nvPr/>
            </p:nvSpPr>
            <p:spPr bwMode="auto">
              <a:xfrm>
                <a:off x="1495" y="1750"/>
                <a:ext cx="624" cy="192"/>
              </a:xfrm>
              <a:prstGeom prst="hexagon">
                <a:avLst>
                  <a:gd name="adj" fmla="val 81250"/>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7" name="AutoShape 37"/>
              <p:cNvSpPr>
                <a:spLocks noChangeArrowheads="1"/>
              </p:cNvSpPr>
              <p:nvPr/>
            </p:nvSpPr>
            <p:spPr bwMode="auto">
              <a:xfrm>
                <a:off x="1482" y="1554"/>
                <a:ext cx="624" cy="192"/>
              </a:xfrm>
              <a:prstGeom prst="hexagon">
                <a:avLst>
                  <a:gd name="adj" fmla="val 81250"/>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8" name="AutoShape 38"/>
              <p:cNvSpPr>
                <a:spLocks noChangeArrowheads="1"/>
              </p:cNvSpPr>
              <p:nvPr/>
            </p:nvSpPr>
            <p:spPr bwMode="auto">
              <a:xfrm>
                <a:off x="1966" y="1650"/>
                <a:ext cx="624" cy="192"/>
              </a:xfrm>
              <a:prstGeom prst="hexagon">
                <a:avLst>
                  <a:gd name="adj" fmla="val 81250"/>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9" name="AutoShape 39"/>
              <p:cNvSpPr>
                <a:spLocks noChangeArrowheads="1"/>
              </p:cNvSpPr>
              <p:nvPr/>
            </p:nvSpPr>
            <p:spPr bwMode="auto">
              <a:xfrm>
                <a:off x="1984" y="1846"/>
                <a:ext cx="624" cy="192"/>
              </a:xfrm>
              <a:prstGeom prst="hexagon">
                <a:avLst>
                  <a:gd name="adj" fmla="val 81250"/>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0520" name="Oval 40"/>
            <p:cNvSpPr>
              <a:spLocks noChangeArrowheads="1"/>
            </p:cNvSpPr>
            <p:nvPr/>
          </p:nvSpPr>
          <p:spPr bwMode="auto">
            <a:xfrm>
              <a:off x="1056" y="1946"/>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21" name="Oval 41"/>
            <p:cNvSpPr>
              <a:spLocks noChangeArrowheads="1"/>
            </p:cNvSpPr>
            <p:nvPr/>
          </p:nvSpPr>
          <p:spPr bwMode="auto">
            <a:xfrm>
              <a:off x="973" y="1728"/>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22" name="Oval 42"/>
            <p:cNvSpPr>
              <a:spLocks noChangeArrowheads="1"/>
            </p:cNvSpPr>
            <p:nvPr/>
          </p:nvSpPr>
          <p:spPr bwMode="auto">
            <a:xfrm>
              <a:off x="2112" y="192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23" name="Oval 43"/>
            <p:cNvSpPr>
              <a:spLocks noChangeArrowheads="1"/>
            </p:cNvSpPr>
            <p:nvPr/>
          </p:nvSpPr>
          <p:spPr bwMode="auto">
            <a:xfrm>
              <a:off x="1296" y="1837"/>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24" name="Oval 44"/>
            <p:cNvSpPr>
              <a:spLocks noChangeArrowheads="1"/>
            </p:cNvSpPr>
            <p:nvPr/>
          </p:nvSpPr>
          <p:spPr bwMode="auto">
            <a:xfrm>
              <a:off x="1824" y="1824"/>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25" name="Oval 45"/>
            <p:cNvSpPr>
              <a:spLocks noChangeArrowheads="1"/>
            </p:cNvSpPr>
            <p:nvPr/>
          </p:nvSpPr>
          <p:spPr bwMode="auto">
            <a:xfrm>
              <a:off x="1200" y="1632"/>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26" name="Oval 46"/>
            <p:cNvSpPr>
              <a:spLocks noChangeArrowheads="1"/>
            </p:cNvSpPr>
            <p:nvPr/>
          </p:nvSpPr>
          <p:spPr bwMode="auto">
            <a:xfrm>
              <a:off x="1789" y="1632"/>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27" name="Oval 47"/>
            <p:cNvSpPr>
              <a:spLocks noChangeArrowheads="1"/>
            </p:cNvSpPr>
            <p:nvPr/>
          </p:nvSpPr>
          <p:spPr bwMode="auto">
            <a:xfrm>
              <a:off x="1872" y="2016"/>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28" name="Oval 48"/>
            <p:cNvSpPr>
              <a:spLocks noChangeArrowheads="1"/>
            </p:cNvSpPr>
            <p:nvPr/>
          </p:nvSpPr>
          <p:spPr bwMode="auto">
            <a:xfrm>
              <a:off x="2675" y="192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29" name="Oval 49"/>
            <p:cNvSpPr>
              <a:spLocks noChangeArrowheads="1"/>
            </p:cNvSpPr>
            <p:nvPr/>
          </p:nvSpPr>
          <p:spPr bwMode="auto">
            <a:xfrm>
              <a:off x="2605" y="1728"/>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30" name="Oval 50"/>
            <p:cNvSpPr>
              <a:spLocks noChangeArrowheads="1"/>
            </p:cNvSpPr>
            <p:nvPr/>
          </p:nvSpPr>
          <p:spPr bwMode="auto">
            <a:xfrm>
              <a:off x="3744" y="192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31" name="Oval 51"/>
            <p:cNvSpPr>
              <a:spLocks noChangeArrowheads="1"/>
            </p:cNvSpPr>
            <p:nvPr/>
          </p:nvSpPr>
          <p:spPr bwMode="auto">
            <a:xfrm>
              <a:off x="2893" y="1824"/>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32" name="Oval 52"/>
            <p:cNvSpPr>
              <a:spLocks noChangeArrowheads="1"/>
            </p:cNvSpPr>
            <p:nvPr/>
          </p:nvSpPr>
          <p:spPr bwMode="auto">
            <a:xfrm>
              <a:off x="3456" y="1824"/>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33" name="Oval 53"/>
            <p:cNvSpPr>
              <a:spLocks noChangeArrowheads="1"/>
            </p:cNvSpPr>
            <p:nvPr/>
          </p:nvSpPr>
          <p:spPr bwMode="auto">
            <a:xfrm>
              <a:off x="2832" y="1632"/>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34" name="Oval 54"/>
            <p:cNvSpPr>
              <a:spLocks noChangeArrowheads="1"/>
            </p:cNvSpPr>
            <p:nvPr/>
          </p:nvSpPr>
          <p:spPr bwMode="auto">
            <a:xfrm>
              <a:off x="3421" y="1632"/>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35" name="Oval 55"/>
            <p:cNvSpPr>
              <a:spLocks noChangeArrowheads="1"/>
            </p:cNvSpPr>
            <p:nvPr/>
          </p:nvSpPr>
          <p:spPr bwMode="auto">
            <a:xfrm>
              <a:off x="3504" y="2016"/>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36" name="Oval 56"/>
            <p:cNvSpPr>
              <a:spLocks noChangeArrowheads="1"/>
            </p:cNvSpPr>
            <p:nvPr/>
          </p:nvSpPr>
          <p:spPr bwMode="auto">
            <a:xfrm>
              <a:off x="2029" y="1728"/>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37" name="Oval 57"/>
            <p:cNvSpPr>
              <a:spLocks noChangeArrowheads="1"/>
            </p:cNvSpPr>
            <p:nvPr/>
          </p:nvSpPr>
          <p:spPr bwMode="auto">
            <a:xfrm>
              <a:off x="2893" y="2016"/>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38" name="Oval 58"/>
            <p:cNvSpPr>
              <a:spLocks noChangeArrowheads="1"/>
            </p:cNvSpPr>
            <p:nvPr/>
          </p:nvSpPr>
          <p:spPr bwMode="auto">
            <a:xfrm>
              <a:off x="3692" y="1715"/>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39" name="Oval 59"/>
            <p:cNvSpPr>
              <a:spLocks noChangeArrowheads="1"/>
            </p:cNvSpPr>
            <p:nvPr/>
          </p:nvSpPr>
          <p:spPr bwMode="auto">
            <a:xfrm>
              <a:off x="2605" y="1532"/>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0" name="Oval 60"/>
            <p:cNvSpPr>
              <a:spLocks noChangeArrowheads="1"/>
            </p:cNvSpPr>
            <p:nvPr/>
          </p:nvSpPr>
          <p:spPr bwMode="auto">
            <a:xfrm>
              <a:off x="2029" y="1532"/>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1" name="Oval 61"/>
            <p:cNvSpPr>
              <a:spLocks noChangeArrowheads="1"/>
            </p:cNvSpPr>
            <p:nvPr/>
          </p:nvSpPr>
          <p:spPr bwMode="auto">
            <a:xfrm>
              <a:off x="1305" y="2038"/>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542" name="Group 62"/>
          <p:cNvGrpSpPr>
            <a:grpSpLocks/>
          </p:cNvGrpSpPr>
          <p:nvPr/>
        </p:nvGrpSpPr>
        <p:grpSpPr bwMode="auto">
          <a:xfrm rot="-610079">
            <a:off x="2300288" y="519113"/>
            <a:ext cx="4476750" cy="879475"/>
            <a:chOff x="973" y="1532"/>
            <a:chExt cx="2819" cy="554"/>
          </a:xfrm>
        </p:grpSpPr>
        <p:grpSp>
          <p:nvGrpSpPr>
            <p:cNvPr id="20543" name="Group 63"/>
            <p:cNvGrpSpPr>
              <a:grpSpLocks/>
            </p:cNvGrpSpPr>
            <p:nvPr/>
          </p:nvGrpSpPr>
          <p:grpSpPr bwMode="auto">
            <a:xfrm>
              <a:off x="1006" y="1554"/>
              <a:ext cx="2738" cy="510"/>
              <a:chOff x="1006" y="1554"/>
              <a:chExt cx="1602" cy="502"/>
            </a:xfrm>
          </p:grpSpPr>
          <p:sp>
            <p:nvSpPr>
              <p:cNvPr id="20544" name="AutoShape 64"/>
              <p:cNvSpPr>
                <a:spLocks noChangeArrowheads="1"/>
              </p:cNvSpPr>
              <p:nvPr/>
            </p:nvSpPr>
            <p:spPr bwMode="auto">
              <a:xfrm>
                <a:off x="1006" y="1663"/>
                <a:ext cx="624" cy="192"/>
              </a:xfrm>
              <a:prstGeom prst="hexagon">
                <a:avLst>
                  <a:gd name="adj" fmla="val 81250"/>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5" name="AutoShape 65"/>
              <p:cNvSpPr>
                <a:spLocks noChangeArrowheads="1"/>
              </p:cNvSpPr>
              <p:nvPr/>
            </p:nvSpPr>
            <p:spPr bwMode="auto">
              <a:xfrm>
                <a:off x="1046" y="1864"/>
                <a:ext cx="624" cy="192"/>
              </a:xfrm>
              <a:prstGeom prst="hexagon">
                <a:avLst>
                  <a:gd name="adj" fmla="val 81250"/>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6" name="AutoShape 66"/>
              <p:cNvSpPr>
                <a:spLocks noChangeArrowheads="1"/>
              </p:cNvSpPr>
              <p:nvPr/>
            </p:nvSpPr>
            <p:spPr bwMode="auto">
              <a:xfrm>
                <a:off x="1495" y="1750"/>
                <a:ext cx="624" cy="192"/>
              </a:xfrm>
              <a:prstGeom prst="hexagon">
                <a:avLst>
                  <a:gd name="adj" fmla="val 81250"/>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7" name="AutoShape 67"/>
              <p:cNvSpPr>
                <a:spLocks noChangeArrowheads="1"/>
              </p:cNvSpPr>
              <p:nvPr/>
            </p:nvSpPr>
            <p:spPr bwMode="auto">
              <a:xfrm>
                <a:off x="1482" y="1554"/>
                <a:ext cx="624" cy="192"/>
              </a:xfrm>
              <a:prstGeom prst="hexagon">
                <a:avLst>
                  <a:gd name="adj" fmla="val 81250"/>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8" name="AutoShape 68"/>
              <p:cNvSpPr>
                <a:spLocks noChangeArrowheads="1"/>
              </p:cNvSpPr>
              <p:nvPr/>
            </p:nvSpPr>
            <p:spPr bwMode="auto">
              <a:xfrm>
                <a:off x="1966" y="1650"/>
                <a:ext cx="624" cy="192"/>
              </a:xfrm>
              <a:prstGeom prst="hexagon">
                <a:avLst>
                  <a:gd name="adj" fmla="val 81250"/>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9" name="AutoShape 69"/>
              <p:cNvSpPr>
                <a:spLocks noChangeArrowheads="1"/>
              </p:cNvSpPr>
              <p:nvPr/>
            </p:nvSpPr>
            <p:spPr bwMode="auto">
              <a:xfrm>
                <a:off x="1984" y="1846"/>
                <a:ext cx="624" cy="192"/>
              </a:xfrm>
              <a:prstGeom prst="hexagon">
                <a:avLst>
                  <a:gd name="adj" fmla="val 81250"/>
                  <a:gd name="vf" fmla="val 11547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0550" name="Oval 70"/>
            <p:cNvSpPr>
              <a:spLocks noChangeArrowheads="1"/>
            </p:cNvSpPr>
            <p:nvPr/>
          </p:nvSpPr>
          <p:spPr bwMode="auto">
            <a:xfrm>
              <a:off x="1056" y="1946"/>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1" name="Oval 71"/>
            <p:cNvSpPr>
              <a:spLocks noChangeArrowheads="1"/>
            </p:cNvSpPr>
            <p:nvPr/>
          </p:nvSpPr>
          <p:spPr bwMode="auto">
            <a:xfrm>
              <a:off x="973" y="1728"/>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2" name="Oval 72"/>
            <p:cNvSpPr>
              <a:spLocks noChangeArrowheads="1"/>
            </p:cNvSpPr>
            <p:nvPr/>
          </p:nvSpPr>
          <p:spPr bwMode="auto">
            <a:xfrm>
              <a:off x="2112" y="192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3" name="Oval 73"/>
            <p:cNvSpPr>
              <a:spLocks noChangeArrowheads="1"/>
            </p:cNvSpPr>
            <p:nvPr/>
          </p:nvSpPr>
          <p:spPr bwMode="auto">
            <a:xfrm>
              <a:off x="1296" y="1837"/>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4" name="Oval 74"/>
            <p:cNvSpPr>
              <a:spLocks noChangeArrowheads="1"/>
            </p:cNvSpPr>
            <p:nvPr/>
          </p:nvSpPr>
          <p:spPr bwMode="auto">
            <a:xfrm>
              <a:off x="1824" y="1824"/>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5" name="Oval 75"/>
            <p:cNvSpPr>
              <a:spLocks noChangeArrowheads="1"/>
            </p:cNvSpPr>
            <p:nvPr/>
          </p:nvSpPr>
          <p:spPr bwMode="auto">
            <a:xfrm>
              <a:off x="1200" y="1632"/>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6" name="Oval 76"/>
            <p:cNvSpPr>
              <a:spLocks noChangeArrowheads="1"/>
            </p:cNvSpPr>
            <p:nvPr/>
          </p:nvSpPr>
          <p:spPr bwMode="auto">
            <a:xfrm>
              <a:off x="1789" y="1632"/>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7" name="Oval 77"/>
            <p:cNvSpPr>
              <a:spLocks noChangeArrowheads="1"/>
            </p:cNvSpPr>
            <p:nvPr/>
          </p:nvSpPr>
          <p:spPr bwMode="auto">
            <a:xfrm>
              <a:off x="1872" y="2016"/>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8" name="Oval 78"/>
            <p:cNvSpPr>
              <a:spLocks noChangeArrowheads="1"/>
            </p:cNvSpPr>
            <p:nvPr/>
          </p:nvSpPr>
          <p:spPr bwMode="auto">
            <a:xfrm>
              <a:off x="2675" y="192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59" name="Oval 79"/>
            <p:cNvSpPr>
              <a:spLocks noChangeArrowheads="1"/>
            </p:cNvSpPr>
            <p:nvPr/>
          </p:nvSpPr>
          <p:spPr bwMode="auto">
            <a:xfrm>
              <a:off x="2605" y="1728"/>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60" name="Oval 80"/>
            <p:cNvSpPr>
              <a:spLocks noChangeArrowheads="1"/>
            </p:cNvSpPr>
            <p:nvPr/>
          </p:nvSpPr>
          <p:spPr bwMode="auto">
            <a:xfrm>
              <a:off x="3744" y="1920"/>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61" name="Oval 81"/>
            <p:cNvSpPr>
              <a:spLocks noChangeArrowheads="1"/>
            </p:cNvSpPr>
            <p:nvPr/>
          </p:nvSpPr>
          <p:spPr bwMode="auto">
            <a:xfrm>
              <a:off x="2893" y="1824"/>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62" name="Oval 82"/>
            <p:cNvSpPr>
              <a:spLocks noChangeArrowheads="1"/>
            </p:cNvSpPr>
            <p:nvPr/>
          </p:nvSpPr>
          <p:spPr bwMode="auto">
            <a:xfrm>
              <a:off x="3456" y="1824"/>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63" name="Oval 83"/>
            <p:cNvSpPr>
              <a:spLocks noChangeArrowheads="1"/>
            </p:cNvSpPr>
            <p:nvPr/>
          </p:nvSpPr>
          <p:spPr bwMode="auto">
            <a:xfrm>
              <a:off x="2832" y="1632"/>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64" name="Oval 84"/>
            <p:cNvSpPr>
              <a:spLocks noChangeArrowheads="1"/>
            </p:cNvSpPr>
            <p:nvPr/>
          </p:nvSpPr>
          <p:spPr bwMode="auto">
            <a:xfrm>
              <a:off x="3421" y="1632"/>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65" name="Oval 85"/>
            <p:cNvSpPr>
              <a:spLocks noChangeArrowheads="1"/>
            </p:cNvSpPr>
            <p:nvPr/>
          </p:nvSpPr>
          <p:spPr bwMode="auto">
            <a:xfrm>
              <a:off x="3504" y="2016"/>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66" name="Oval 86"/>
            <p:cNvSpPr>
              <a:spLocks noChangeArrowheads="1"/>
            </p:cNvSpPr>
            <p:nvPr/>
          </p:nvSpPr>
          <p:spPr bwMode="auto">
            <a:xfrm>
              <a:off x="2029" y="1728"/>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67" name="Oval 87"/>
            <p:cNvSpPr>
              <a:spLocks noChangeArrowheads="1"/>
            </p:cNvSpPr>
            <p:nvPr/>
          </p:nvSpPr>
          <p:spPr bwMode="auto">
            <a:xfrm>
              <a:off x="2893" y="2016"/>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68" name="Oval 88"/>
            <p:cNvSpPr>
              <a:spLocks noChangeArrowheads="1"/>
            </p:cNvSpPr>
            <p:nvPr/>
          </p:nvSpPr>
          <p:spPr bwMode="auto">
            <a:xfrm>
              <a:off x="3692" y="1715"/>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69" name="Oval 89"/>
            <p:cNvSpPr>
              <a:spLocks noChangeArrowheads="1"/>
            </p:cNvSpPr>
            <p:nvPr/>
          </p:nvSpPr>
          <p:spPr bwMode="auto">
            <a:xfrm>
              <a:off x="2605" y="1532"/>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70" name="Oval 90"/>
            <p:cNvSpPr>
              <a:spLocks noChangeArrowheads="1"/>
            </p:cNvSpPr>
            <p:nvPr/>
          </p:nvSpPr>
          <p:spPr bwMode="auto">
            <a:xfrm>
              <a:off x="2029" y="1532"/>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71" name="Oval 91"/>
            <p:cNvSpPr>
              <a:spLocks noChangeArrowheads="1"/>
            </p:cNvSpPr>
            <p:nvPr/>
          </p:nvSpPr>
          <p:spPr bwMode="auto">
            <a:xfrm>
              <a:off x="1305" y="2038"/>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572" name="Group 92"/>
          <p:cNvGrpSpPr>
            <a:grpSpLocks/>
          </p:cNvGrpSpPr>
          <p:nvPr/>
        </p:nvGrpSpPr>
        <p:grpSpPr bwMode="auto">
          <a:xfrm>
            <a:off x="2687638" y="560388"/>
            <a:ext cx="2887662" cy="4241800"/>
            <a:chOff x="2252" y="314"/>
            <a:chExt cx="1819" cy="2671"/>
          </a:xfrm>
        </p:grpSpPr>
        <p:sp>
          <p:nvSpPr>
            <p:cNvPr id="20573" name="Line 93"/>
            <p:cNvSpPr>
              <a:spLocks noChangeShapeType="1"/>
            </p:cNvSpPr>
            <p:nvPr/>
          </p:nvSpPr>
          <p:spPr bwMode="auto">
            <a:xfrm>
              <a:off x="2448" y="969"/>
              <a:ext cx="48" cy="2016"/>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74" name="Line 94"/>
            <p:cNvSpPr>
              <a:spLocks noChangeShapeType="1"/>
            </p:cNvSpPr>
            <p:nvPr/>
          </p:nvSpPr>
          <p:spPr bwMode="auto">
            <a:xfrm>
              <a:off x="2365" y="812"/>
              <a:ext cx="48" cy="2016"/>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75" name="Line 95"/>
            <p:cNvSpPr>
              <a:spLocks noChangeShapeType="1"/>
            </p:cNvSpPr>
            <p:nvPr/>
          </p:nvSpPr>
          <p:spPr bwMode="auto">
            <a:xfrm>
              <a:off x="2252" y="616"/>
              <a:ext cx="48" cy="2016"/>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76" name="Line 96"/>
            <p:cNvSpPr>
              <a:spLocks noChangeShapeType="1"/>
            </p:cNvSpPr>
            <p:nvPr/>
          </p:nvSpPr>
          <p:spPr bwMode="auto">
            <a:xfrm>
              <a:off x="3193" y="724"/>
              <a:ext cx="48" cy="2016"/>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77" name="Line 97"/>
            <p:cNvSpPr>
              <a:spLocks noChangeShapeType="1"/>
            </p:cNvSpPr>
            <p:nvPr/>
          </p:nvSpPr>
          <p:spPr bwMode="auto">
            <a:xfrm>
              <a:off x="3110" y="541"/>
              <a:ext cx="48" cy="2016"/>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78" name="Line 98"/>
            <p:cNvSpPr>
              <a:spLocks noChangeShapeType="1"/>
            </p:cNvSpPr>
            <p:nvPr/>
          </p:nvSpPr>
          <p:spPr bwMode="auto">
            <a:xfrm>
              <a:off x="3049" y="371"/>
              <a:ext cx="48" cy="2016"/>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79" name="Line 99"/>
            <p:cNvSpPr>
              <a:spLocks noChangeShapeType="1"/>
            </p:cNvSpPr>
            <p:nvPr/>
          </p:nvSpPr>
          <p:spPr bwMode="auto">
            <a:xfrm>
              <a:off x="4023" y="667"/>
              <a:ext cx="48" cy="2016"/>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0" name="Line 100"/>
            <p:cNvSpPr>
              <a:spLocks noChangeShapeType="1"/>
            </p:cNvSpPr>
            <p:nvPr/>
          </p:nvSpPr>
          <p:spPr bwMode="auto">
            <a:xfrm>
              <a:off x="3940" y="510"/>
              <a:ext cx="48" cy="2016"/>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1" name="Line 101"/>
            <p:cNvSpPr>
              <a:spLocks noChangeShapeType="1"/>
            </p:cNvSpPr>
            <p:nvPr/>
          </p:nvSpPr>
          <p:spPr bwMode="auto">
            <a:xfrm>
              <a:off x="3827" y="314"/>
              <a:ext cx="48" cy="2016"/>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582" name="Line 102"/>
          <p:cNvSpPr>
            <a:spLocks noChangeShapeType="1"/>
          </p:cNvSpPr>
          <p:nvPr/>
        </p:nvSpPr>
        <p:spPr bwMode="auto">
          <a:xfrm flipH="1" flipV="1">
            <a:off x="5529263" y="1585913"/>
            <a:ext cx="1065212" cy="687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3" name="Line 103"/>
          <p:cNvSpPr>
            <a:spLocks noChangeShapeType="1"/>
          </p:cNvSpPr>
          <p:nvPr/>
        </p:nvSpPr>
        <p:spPr bwMode="auto">
          <a:xfrm flipH="1">
            <a:off x="5568950" y="2273300"/>
            <a:ext cx="990600" cy="11414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4" name="Text Box 104"/>
          <p:cNvSpPr txBox="1">
            <a:spLocks noChangeArrowheads="1"/>
          </p:cNvSpPr>
          <p:nvPr/>
        </p:nvSpPr>
        <p:spPr bwMode="auto">
          <a:xfrm>
            <a:off x="6553200" y="1585913"/>
            <a:ext cx="3049588"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2" tIns="45707" rIns="91412" bIns="45707">
            <a:spAutoFit/>
          </a:bodyPr>
          <a:lstStyle/>
          <a:p>
            <a:pPr algn="l">
              <a:spcBef>
                <a:spcPct val="50000"/>
              </a:spcBef>
            </a:pPr>
            <a:r>
              <a:rPr lang="en-US" sz="3000">
                <a:solidFill>
                  <a:schemeClr val="tx1"/>
                </a:solidFill>
              </a:rPr>
              <a:t>Liên Kết yếu </a:t>
            </a:r>
          </a:p>
          <a:p>
            <a:pPr algn="l">
              <a:spcBef>
                <a:spcPct val="50000"/>
              </a:spcBef>
            </a:pPr>
            <a:r>
              <a:rPr lang="en-US" sz="3000">
                <a:solidFill>
                  <a:schemeClr val="tx1"/>
                </a:solidFill>
              </a:rPr>
              <a:t>Giữa các lớp</a:t>
            </a:r>
          </a:p>
        </p:txBody>
      </p:sp>
      <p:sp>
        <p:nvSpPr>
          <p:cNvPr id="20585" name="Text Box 105">
            <a:hlinkClick r:id="rId4" action="ppaction://hlinksldjump"/>
          </p:cNvPr>
          <p:cNvSpPr txBox="1">
            <a:spLocks noChangeArrowheads="1"/>
          </p:cNvSpPr>
          <p:nvPr/>
        </p:nvSpPr>
        <p:spPr bwMode="auto">
          <a:xfrm>
            <a:off x="1600200" y="5181600"/>
            <a:ext cx="5183188" cy="584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2" tIns="45707" rIns="91412" bIns="45707">
            <a:spAutoFit/>
          </a:bodyPr>
          <a:lstStyle/>
          <a:p>
            <a:pPr>
              <a:spcBef>
                <a:spcPct val="50000"/>
              </a:spcBef>
            </a:pPr>
            <a:r>
              <a:rPr lang="en-US" sz="3200" b="1" dirty="0" err="1" smtClean="0"/>
              <a:t>Cấu</a:t>
            </a:r>
            <a:r>
              <a:rPr lang="en-US" sz="3200" b="1" dirty="0" smtClean="0"/>
              <a:t> </a:t>
            </a:r>
            <a:r>
              <a:rPr lang="en-US" sz="3200" b="1" dirty="0" err="1" smtClean="0"/>
              <a:t>trúc</a:t>
            </a:r>
            <a:r>
              <a:rPr lang="en-US" sz="3200" b="1" dirty="0" smtClean="0"/>
              <a:t> </a:t>
            </a:r>
            <a:r>
              <a:rPr lang="en-US" sz="3200" b="1" dirty="0" err="1" smtClean="0"/>
              <a:t>tinh</a:t>
            </a:r>
            <a:r>
              <a:rPr lang="en-US" sz="3200" b="1" dirty="0" smtClean="0"/>
              <a:t> </a:t>
            </a:r>
            <a:r>
              <a:rPr lang="en-US" sz="3200" b="1" dirty="0" err="1" smtClean="0"/>
              <a:t>thể</a:t>
            </a:r>
            <a:r>
              <a:rPr lang="en-US" sz="3200" b="1" dirty="0" smtClean="0"/>
              <a:t> than </a:t>
            </a:r>
            <a:r>
              <a:rPr lang="en-US" sz="3200" b="1" dirty="0" err="1" smtClean="0"/>
              <a:t>chì</a:t>
            </a:r>
            <a:endParaRPr lang="en-US" sz="3200" b="1" dirty="0"/>
          </a:p>
        </p:txBody>
      </p:sp>
      <p:sp>
        <p:nvSpPr>
          <p:cNvPr id="20586" name="Text Box 106"/>
          <p:cNvSpPr txBox="1">
            <a:spLocks noChangeArrowheads="1"/>
          </p:cNvSpPr>
          <p:nvPr/>
        </p:nvSpPr>
        <p:spPr bwMode="auto">
          <a:xfrm>
            <a:off x="2501900" y="609600"/>
            <a:ext cx="1079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2" tIns="45707" rIns="91412" bIns="45707">
            <a:spAutoFit/>
          </a:bodyPr>
          <a:lstStyle/>
          <a:p>
            <a:pPr algn="l"/>
            <a:r>
              <a:rPr lang="en-US" sz="2000">
                <a:solidFill>
                  <a:schemeClr val="tx1"/>
                </a:solidFill>
                <a:latin typeface="Times New Roman" pitchFamily="18" charset="0"/>
              </a:rPr>
              <a:t>0,142nm</a:t>
            </a:r>
          </a:p>
        </p:txBody>
      </p:sp>
      <p:sp>
        <p:nvSpPr>
          <p:cNvPr id="20587" name="Text Box 107"/>
          <p:cNvSpPr txBox="1">
            <a:spLocks noChangeArrowheads="1"/>
          </p:cNvSpPr>
          <p:nvPr/>
        </p:nvSpPr>
        <p:spPr bwMode="auto">
          <a:xfrm rot="16200000">
            <a:off x="2008982" y="2107406"/>
            <a:ext cx="952500"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2" tIns="45707" rIns="91412" bIns="45707">
            <a:spAutoFit/>
          </a:bodyPr>
          <a:lstStyle/>
          <a:p>
            <a:pPr algn="l"/>
            <a:r>
              <a:rPr lang="en-US" sz="2000">
                <a:solidFill>
                  <a:schemeClr val="tx1"/>
                </a:solidFill>
                <a:latin typeface="Times New Roman" pitchFamily="18" charset="0"/>
              </a:rPr>
              <a:t>0,34nm</a:t>
            </a:r>
          </a:p>
        </p:txBody>
      </p:sp>
    </p:spTree>
    <p:extLst>
      <p:ext uri="{BB962C8B-B14F-4D97-AF65-F5344CB8AC3E}">
        <p14:creationId xmlns:p14="http://schemas.microsoft.com/office/powerpoint/2010/main" val="26269796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0512"/>
                                        </p:tgtEl>
                                        <p:attrNameLst>
                                          <p:attrName>style.visibility</p:attrName>
                                        </p:attrNameLst>
                                      </p:cBhvr>
                                      <p:to>
                                        <p:strVal val="visible"/>
                                      </p:to>
                                    </p:set>
                                    <p:anim calcmode="lin" valueType="num">
                                      <p:cBhvr>
                                        <p:cTn id="7" dur="1000" fill="hold"/>
                                        <p:tgtEl>
                                          <p:spTgt spid="20512"/>
                                        </p:tgtEl>
                                        <p:attrNameLst>
                                          <p:attrName>ppt_w</p:attrName>
                                        </p:attrNameLst>
                                      </p:cBhvr>
                                      <p:tavLst>
                                        <p:tav tm="0">
                                          <p:val>
                                            <p:fltVal val="0"/>
                                          </p:val>
                                        </p:tav>
                                        <p:tav tm="100000">
                                          <p:val>
                                            <p:strVal val="#ppt_w"/>
                                          </p:val>
                                        </p:tav>
                                      </p:tavLst>
                                    </p:anim>
                                    <p:anim calcmode="lin" valueType="num">
                                      <p:cBhvr>
                                        <p:cTn id="8" dur="1000" fill="hold"/>
                                        <p:tgtEl>
                                          <p:spTgt spid="20512"/>
                                        </p:tgtEl>
                                        <p:attrNameLst>
                                          <p:attrName>ppt_h</p:attrName>
                                        </p:attrNameLst>
                                      </p:cBhvr>
                                      <p:tavLst>
                                        <p:tav tm="0">
                                          <p:val>
                                            <p:fltVal val="0"/>
                                          </p:val>
                                        </p:tav>
                                        <p:tav tm="100000">
                                          <p:val>
                                            <p:strVal val="#ppt_h"/>
                                          </p:val>
                                        </p:tav>
                                      </p:tavLst>
                                    </p:anim>
                                    <p:anim calcmode="lin" valueType="num">
                                      <p:cBhvr>
                                        <p:cTn id="9" dur="1000" fill="hold"/>
                                        <p:tgtEl>
                                          <p:spTgt spid="20512"/>
                                        </p:tgtEl>
                                        <p:attrNameLst>
                                          <p:attrName>style.rotation</p:attrName>
                                        </p:attrNameLst>
                                      </p:cBhvr>
                                      <p:tavLst>
                                        <p:tav tm="0">
                                          <p:val>
                                            <p:fltVal val="90"/>
                                          </p:val>
                                        </p:tav>
                                        <p:tav tm="100000">
                                          <p:val>
                                            <p:fltVal val="0"/>
                                          </p:val>
                                        </p:tav>
                                      </p:tavLst>
                                    </p:anim>
                                    <p:animEffect transition="in" filter="fade">
                                      <p:cBhvr>
                                        <p:cTn id="10" dur="1000"/>
                                        <p:tgtEl>
                                          <p:spTgt spid="205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4" fill="hold" nodeType="clickEffect">
                                  <p:stCondLst>
                                    <p:cond delay="0"/>
                                  </p:stCondLst>
                                  <p:childTnLst>
                                    <p:set>
                                      <p:cBhvr>
                                        <p:cTn id="14" dur="1" fill="hold">
                                          <p:stCondLst>
                                            <p:cond delay="0"/>
                                          </p:stCondLst>
                                        </p:cTn>
                                        <p:tgtEl>
                                          <p:spTgt spid="20542"/>
                                        </p:tgtEl>
                                        <p:attrNameLst>
                                          <p:attrName>style.visibility</p:attrName>
                                        </p:attrNameLst>
                                      </p:cBhvr>
                                      <p:to>
                                        <p:strVal val="visible"/>
                                      </p:to>
                                    </p:set>
                                    <p:animEffect transition="in" filter="wheel(4)">
                                      <p:cBhvr>
                                        <p:cTn id="15" dur="2000"/>
                                        <p:tgtEl>
                                          <p:spTgt spid="20542"/>
                                        </p:tgtEl>
                                      </p:cBhvr>
                                    </p:animEffect>
                                  </p:childTnLst>
                                </p:cTn>
                              </p:par>
                              <p:par>
                                <p:cTn id="16" presetID="21" presetClass="entr" presetSubtype="4" fill="hold" nodeType="withEffect">
                                  <p:stCondLst>
                                    <p:cond delay="0"/>
                                  </p:stCondLst>
                                  <p:childTnLst>
                                    <p:set>
                                      <p:cBhvr>
                                        <p:cTn id="17" dur="1" fill="hold">
                                          <p:stCondLst>
                                            <p:cond delay="0"/>
                                          </p:stCondLst>
                                        </p:cTn>
                                        <p:tgtEl>
                                          <p:spTgt spid="20482"/>
                                        </p:tgtEl>
                                        <p:attrNameLst>
                                          <p:attrName>style.visibility</p:attrName>
                                        </p:attrNameLst>
                                      </p:cBhvr>
                                      <p:to>
                                        <p:strVal val="visible"/>
                                      </p:to>
                                    </p:set>
                                    <p:animEffect transition="in" filter="wheel(4)">
                                      <p:cBhvr>
                                        <p:cTn id="18" dur="2000"/>
                                        <p:tgtEl>
                                          <p:spTgt spid="2048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3" presetClass="entr" presetSubtype="16" fill="hold" nodeType="clickEffect">
                                  <p:stCondLst>
                                    <p:cond delay="0"/>
                                  </p:stCondLst>
                                  <p:childTnLst>
                                    <p:set>
                                      <p:cBhvr>
                                        <p:cTn id="22" dur="1" fill="hold">
                                          <p:stCondLst>
                                            <p:cond delay="0"/>
                                          </p:stCondLst>
                                        </p:cTn>
                                        <p:tgtEl>
                                          <p:spTgt spid="20572"/>
                                        </p:tgtEl>
                                        <p:attrNameLst>
                                          <p:attrName>style.visibility</p:attrName>
                                        </p:attrNameLst>
                                      </p:cBhvr>
                                      <p:to>
                                        <p:strVal val="visible"/>
                                      </p:to>
                                    </p:set>
                                    <p:animEffect transition="in" filter="plus(in)">
                                      <p:cBhvr>
                                        <p:cTn id="23" dur="2000"/>
                                        <p:tgtEl>
                                          <p:spTgt spid="20572"/>
                                        </p:tgtEl>
                                      </p:cBhvr>
                                    </p:animEffect>
                                  </p:childTnLst>
                                </p:cTn>
                              </p:par>
                            </p:childTnLst>
                          </p:cTn>
                        </p:par>
                        <p:par>
                          <p:cTn id="24" fill="hold" nodeType="afterGroup">
                            <p:stCondLst>
                              <p:cond delay="2000"/>
                            </p:stCondLst>
                            <p:childTnLst>
                              <p:par>
                                <p:cTn id="25" presetID="53" presetClass="entr" presetSubtype="0" fill="hold" grpId="0" nodeType="afterEffect">
                                  <p:stCondLst>
                                    <p:cond delay="0"/>
                                  </p:stCondLst>
                                  <p:childTnLst>
                                    <p:set>
                                      <p:cBhvr>
                                        <p:cTn id="26" dur="1" fill="hold">
                                          <p:stCondLst>
                                            <p:cond delay="0"/>
                                          </p:stCondLst>
                                        </p:cTn>
                                        <p:tgtEl>
                                          <p:spTgt spid="20582"/>
                                        </p:tgtEl>
                                        <p:attrNameLst>
                                          <p:attrName>style.visibility</p:attrName>
                                        </p:attrNameLst>
                                      </p:cBhvr>
                                      <p:to>
                                        <p:strVal val="visible"/>
                                      </p:to>
                                    </p:set>
                                    <p:anim calcmode="lin" valueType="num">
                                      <p:cBhvr>
                                        <p:cTn id="27" dur="500" fill="hold"/>
                                        <p:tgtEl>
                                          <p:spTgt spid="20582"/>
                                        </p:tgtEl>
                                        <p:attrNameLst>
                                          <p:attrName>ppt_w</p:attrName>
                                        </p:attrNameLst>
                                      </p:cBhvr>
                                      <p:tavLst>
                                        <p:tav tm="0">
                                          <p:val>
                                            <p:fltVal val="0"/>
                                          </p:val>
                                        </p:tav>
                                        <p:tav tm="100000">
                                          <p:val>
                                            <p:strVal val="#ppt_w"/>
                                          </p:val>
                                        </p:tav>
                                      </p:tavLst>
                                    </p:anim>
                                    <p:anim calcmode="lin" valueType="num">
                                      <p:cBhvr>
                                        <p:cTn id="28" dur="500" fill="hold"/>
                                        <p:tgtEl>
                                          <p:spTgt spid="20582"/>
                                        </p:tgtEl>
                                        <p:attrNameLst>
                                          <p:attrName>ppt_h</p:attrName>
                                        </p:attrNameLst>
                                      </p:cBhvr>
                                      <p:tavLst>
                                        <p:tav tm="0">
                                          <p:val>
                                            <p:fltVal val="0"/>
                                          </p:val>
                                        </p:tav>
                                        <p:tav tm="100000">
                                          <p:val>
                                            <p:strVal val="#ppt_h"/>
                                          </p:val>
                                        </p:tav>
                                      </p:tavLst>
                                    </p:anim>
                                    <p:animEffect transition="in" filter="fade">
                                      <p:cBhvr>
                                        <p:cTn id="29" dur="500"/>
                                        <p:tgtEl>
                                          <p:spTgt spid="20582"/>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20583"/>
                                        </p:tgtEl>
                                        <p:attrNameLst>
                                          <p:attrName>style.visibility</p:attrName>
                                        </p:attrNameLst>
                                      </p:cBhvr>
                                      <p:to>
                                        <p:strVal val="visible"/>
                                      </p:to>
                                    </p:set>
                                    <p:anim calcmode="lin" valueType="num">
                                      <p:cBhvr>
                                        <p:cTn id="32" dur="500" fill="hold"/>
                                        <p:tgtEl>
                                          <p:spTgt spid="20583"/>
                                        </p:tgtEl>
                                        <p:attrNameLst>
                                          <p:attrName>ppt_w</p:attrName>
                                        </p:attrNameLst>
                                      </p:cBhvr>
                                      <p:tavLst>
                                        <p:tav tm="0">
                                          <p:val>
                                            <p:fltVal val="0"/>
                                          </p:val>
                                        </p:tav>
                                        <p:tav tm="100000">
                                          <p:val>
                                            <p:strVal val="#ppt_w"/>
                                          </p:val>
                                        </p:tav>
                                      </p:tavLst>
                                    </p:anim>
                                    <p:anim calcmode="lin" valueType="num">
                                      <p:cBhvr>
                                        <p:cTn id="33" dur="500" fill="hold"/>
                                        <p:tgtEl>
                                          <p:spTgt spid="20583"/>
                                        </p:tgtEl>
                                        <p:attrNameLst>
                                          <p:attrName>ppt_h</p:attrName>
                                        </p:attrNameLst>
                                      </p:cBhvr>
                                      <p:tavLst>
                                        <p:tav tm="0">
                                          <p:val>
                                            <p:fltVal val="0"/>
                                          </p:val>
                                        </p:tav>
                                        <p:tav tm="100000">
                                          <p:val>
                                            <p:strVal val="#ppt_h"/>
                                          </p:val>
                                        </p:tav>
                                      </p:tavLst>
                                    </p:anim>
                                    <p:animEffect transition="in" filter="fade">
                                      <p:cBhvr>
                                        <p:cTn id="34" dur="500"/>
                                        <p:tgtEl>
                                          <p:spTgt spid="20583"/>
                                        </p:tgtEl>
                                      </p:cBhvr>
                                    </p:animEffect>
                                  </p:childTnLst>
                                </p:cTn>
                              </p:par>
                            </p:childTnLst>
                          </p:cTn>
                        </p:par>
                        <p:par>
                          <p:cTn id="35" fill="hold" nodeType="afterGroup">
                            <p:stCondLst>
                              <p:cond delay="2500"/>
                            </p:stCondLst>
                            <p:childTnLst>
                              <p:par>
                                <p:cTn id="36" presetID="4" presetClass="entr" presetSubtype="16" fill="hold" grpId="0" nodeType="afterEffect">
                                  <p:stCondLst>
                                    <p:cond delay="0"/>
                                  </p:stCondLst>
                                  <p:childTnLst>
                                    <p:set>
                                      <p:cBhvr>
                                        <p:cTn id="37" dur="1" fill="hold">
                                          <p:stCondLst>
                                            <p:cond delay="0"/>
                                          </p:stCondLst>
                                        </p:cTn>
                                        <p:tgtEl>
                                          <p:spTgt spid="20584"/>
                                        </p:tgtEl>
                                        <p:attrNameLst>
                                          <p:attrName>style.visibility</p:attrName>
                                        </p:attrNameLst>
                                      </p:cBhvr>
                                      <p:to>
                                        <p:strVal val="visible"/>
                                      </p:to>
                                    </p:set>
                                    <p:animEffect transition="in" filter="box(in)">
                                      <p:cBhvr>
                                        <p:cTn id="38" dur="500"/>
                                        <p:tgtEl>
                                          <p:spTgt spid="2058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20587"/>
                                        </p:tgtEl>
                                        <p:attrNameLst>
                                          <p:attrName>style.visibility</p:attrName>
                                        </p:attrNameLst>
                                      </p:cBhvr>
                                      <p:to>
                                        <p:strVal val="visible"/>
                                      </p:to>
                                    </p:set>
                                    <p:animEffect transition="in" filter="checkerboard(across)">
                                      <p:cBhvr>
                                        <p:cTn id="43" dur="500"/>
                                        <p:tgtEl>
                                          <p:spTgt spid="20587"/>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20586"/>
                                        </p:tgtEl>
                                        <p:attrNameLst>
                                          <p:attrName>style.visibility</p:attrName>
                                        </p:attrNameLst>
                                      </p:cBhvr>
                                      <p:to>
                                        <p:strVal val="visible"/>
                                      </p:to>
                                    </p:set>
                                    <p:animEffect transition="in" filter="checkerboard(across)">
                                      <p:cBhvr>
                                        <p:cTn id="46" dur="500"/>
                                        <p:tgtEl>
                                          <p:spTgt spid="20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 grpId="0" animBg="1"/>
      <p:bldP spid="20583" grpId="0" animBg="1"/>
      <p:bldP spid="20584" grpId="0"/>
      <p:bldP spid="20586" grpId="0"/>
      <p:bldP spid="2058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alphaModFix amt="24000"/>
            <a:lum/>
          </a:blip>
          <a:srcRect/>
          <a:stretch>
            <a:fillRect/>
          </a:stretch>
        </a:blipFill>
        <a:effectLst/>
      </p:bgPr>
    </p:bg>
    <p:spTree>
      <p:nvGrpSpPr>
        <p:cNvPr id="1" name=""/>
        <p:cNvGrpSpPr/>
        <p:nvPr/>
      </p:nvGrpSpPr>
      <p:grpSpPr>
        <a:xfrm>
          <a:off x="0" y="0"/>
          <a:ext cx="0" cy="0"/>
          <a:chOff x="0" y="0"/>
          <a:chExt cx="0" cy="0"/>
        </a:xfrm>
      </p:grpSpPr>
      <p:pic>
        <p:nvPicPr>
          <p:cNvPr id="2007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9100" y="3276600"/>
            <a:ext cx="2208213"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07" name="Text Box 3"/>
          <p:cNvSpPr txBox="1">
            <a:spLocks noChangeArrowheads="1"/>
          </p:cNvSpPr>
          <p:nvPr/>
        </p:nvSpPr>
        <p:spPr bwMode="auto">
          <a:xfrm>
            <a:off x="6867525" y="5791200"/>
            <a:ext cx="2124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b="1" dirty="0" err="1">
                <a:solidFill>
                  <a:srgbClr val="0000FF"/>
                </a:solidFill>
                <a:latin typeface="+mj-lt"/>
              </a:rPr>
              <a:t>Chất</a:t>
            </a:r>
            <a:r>
              <a:rPr lang="en-US" sz="2400" b="1" dirty="0">
                <a:solidFill>
                  <a:srgbClr val="0000FF"/>
                </a:solidFill>
                <a:latin typeface="+mj-lt"/>
              </a:rPr>
              <a:t> </a:t>
            </a:r>
            <a:r>
              <a:rPr lang="en-US" sz="2400" b="1" dirty="0" err="1">
                <a:solidFill>
                  <a:srgbClr val="0000FF"/>
                </a:solidFill>
                <a:latin typeface="+mj-lt"/>
              </a:rPr>
              <a:t>bôi</a:t>
            </a:r>
            <a:r>
              <a:rPr lang="en-US" sz="2400" b="1" dirty="0">
                <a:solidFill>
                  <a:srgbClr val="0000FF"/>
                </a:solidFill>
                <a:latin typeface="+mj-lt"/>
              </a:rPr>
              <a:t> </a:t>
            </a:r>
            <a:r>
              <a:rPr lang="en-US" sz="2400" b="1" dirty="0" err="1">
                <a:solidFill>
                  <a:srgbClr val="0000FF"/>
                </a:solidFill>
                <a:latin typeface="+mj-lt"/>
              </a:rPr>
              <a:t>trơn</a:t>
            </a:r>
            <a:endParaRPr lang="en-US" sz="2400" b="1" dirty="0">
              <a:solidFill>
                <a:srgbClr val="0000FF"/>
              </a:solidFill>
              <a:latin typeface="+mj-lt"/>
            </a:endParaRPr>
          </a:p>
        </p:txBody>
      </p:sp>
      <p:grpSp>
        <p:nvGrpSpPr>
          <p:cNvPr id="2" name="Group 4"/>
          <p:cNvGrpSpPr>
            <a:grpSpLocks/>
          </p:cNvGrpSpPr>
          <p:nvPr/>
        </p:nvGrpSpPr>
        <p:grpSpPr bwMode="auto">
          <a:xfrm>
            <a:off x="2895030" y="501727"/>
            <a:ext cx="3098800" cy="4800600"/>
            <a:chOff x="2256" y="1776"/>
            <a:chExt cx="1248" cy="1761"/>
          </a:xfrm>
        </p:grpSpPr>
        <p:pic>
          <p:nvPicPr>
            <p:cNvPr id="19472" name="Picture 5" descr="thanch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6" y="2584"/>
              <a:ext cx="1248" cy="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3" name="Picture 6" descr="than chi 10"/>
            <p:cNvPicPr>
              <a:picLocks noChangeAspect="1" noChangeArrowheads="1"/>
            </p:cNvPicPr>
            <p:nvPr/>
          </p:nvPicPr>
          <p:blipFill>
            <a:blip r:embed="rId5">
              <a:extLst>
                <a:ext uri="{28A0092B-C50C-407E-A947-70E740481C1C}">
                  <a14:useLocalDpi xmlns:a14="http://schemas.microsoft.com/office/drawing/2010/main" val="0"/>
                </a:ext>
              </a:extLst>
            </a:blip>
            <a:srcRect b="11784"/>
            <a:stretch>
              <a:fillRect/>
            </a:stretch>
          </p:blipFill>
          <p:spPr bwMode="auto">
            <a:xfrm>
              <a:off x="2304" y="1776"/>
              <a:ext cx="1172"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0712" name="Picture 8" descr="Than chi DC"/>
          <p:cNvPicPr>
            <a:picLocks noChangeAspect="1" noChangeArrowheads="1"/>
          </p:cNvPicPr>
          <p:nvPr/>
        </p:nvPicPr>
        <p:blipFill>
          <a:blip r:embed="rId6">
            <a:extLst>
              <a:ext uri="{28A0092B-C50C-407E-A947-70E740481C1C}">
                <a14:useLocalDpi xmlns:a14="http://schemas.microsoft.com/office/drawing/2010/main" val="0"/>
              </a:ext>
            </a:extLst>
          </a:blip>
          <a:srcRect l="20409" r="20409"/>
          <a:stretch>
            <a:fillRect/>
          </a:stretch>
        </p:blipFill>
        <p:spPr bwMode="auto">
          <a:xfrm>
            <a:off x="346075" y="3446463"/>
            <a:ext cx="1577975" cy="234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713" name="Picture 9" descr="Pin"/>
          <p:cNvPicPr>
            <a:picLocks noChangeAspect="1" noChangeArrowheads="1"/>
          </p:cNvPicPr>
          <p:nvPr/>
        </p:nvPicPr>
        <p:blipFill>
          <a:blip r:embed="rId7">
            <a:extLst>
              <a:ext uri="{28A0092B-C50C-407E-A947-70E740481C1C}">
                <a14:useLocalDpi xmlns:a14="http://schemas.microsoft.com/office/drawing/2010/main" val="0"/>
              </a:ext>
            </a:extLst>
          </a:blip>
          <a:srcRect r="33963"/>
          <a:stretch>
            <a:fillRect/>
          </a:stretch>
        </p:blipFill>
        <p:spPr bwMode="auto">
          <a:xfrm>
            <a:off x="152400" y="1371600"/>
            <a:ext cx="19812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14" name="Rectangle 10"/>
          <p:cNvSpPr>
            <a:spLocks noChangeArrowheads="1"/>
          </p:cNvSpPr>
          <p:nvPr/>
        </p:nvSpPr>
        <p:spPr bwMode="auto">
          <a:xfrm>
            <a:off x="257422" y="3124200"/>
            <a:ext cx="15023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2400" b="1" dirty="0" err="1">
                <a:solidFill>
                  <a:srgbClr val="0000FF"/>
                </a:solidFill>
                <a:latin typeface="+mj-lt"/>
              </a:rPr>
              <a:t>Điện</a:t>
            </a:r>
            <a:r>
              <a:rPr lang="en-US" sz="2400" b="1" dirty="0">
                <a:solidFill>
                  <a:srgbClr val="0000FF"/>
                </a:solidFill>
                <a:latin typeface="+mj-lt"/>
              </a:rPr>
              <a:t> </a:t>
            </a:r>
            <a:r>
              <a:rPr lang="en-US" sz="2400" b="1" dirty="0" err="1">
                <a:solidFill>
                  <a:srgbClr val="0000FF"/>
                </a:solidFill>
                <a:latin typeface="+mj-lt"/>
              </a:rPr>
              <a:t>cực</a:t>
            </a:r>
            <a:endParaRPr lang="en-US" sz="2400" b="1" dirty="0">
              <a:solidFill>
                <a:srgbClr val="0000FF"/>
              </a:solidFill>
              <a:latin typeface="+mj-lt"/>
            </a:endParaRPr>
          </a:p>
        </p:txBody>
      </p:sp>
      <p:sp>
        <p:nvSpPr>
          <p:cNvPr id="19471" name="Rectangle 13"/>
          <p:cNvSpPr>
            <a:spLocks noChangeArrowheads="1"/>
          </p:cNvSpPr>
          <p:nvPr/>
        </p:nvSpPr>
        <p:spPr bwMode="auto">
          <a:xfrm>
            <a:off x="6985000" y="2671246"/>
            <a:ext cx="1858963" cy="46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50000"/>
              </a:spcBef>
            </a:pPr>
            <a:r>
              <a:rPr lang="en-US" sz="2400" b="1" dirty="0" err="1">
                <a:solidFill>
                  <a:srgbClr val="0000FF"/>
                </a:solidFill>
                <a:latin typeface="+mj-lt"/>
              </a:rPr>
              <a:t>Bút</a:t>
            </a:r>
            <a:r>
              <a:rPr lang="en-US" sz="2400" b="1" dirty="0">
                <a:solidFill>
                  <a:srgbClr val="0000FF"/>
                </a:solidFill>
                <a:latin typeface="+mj-lt"/>
              </a:rPr>
              <a:t> </a:t>
            </a:r>
            <a:r>
              <a:rPr lang="en-US" sz="2400" b="1" dirty="0" err="1">
                <a:solidFill>
                  <a:srgbClr val="0000FF"/>
                </a:solidFill>
                <a:latin typeface="+mj-lt"/>
              </a:rPr>
              <a:t>chì</a:t>
            </a:r>
            <a:r>
              <a:rPr lang="en-US" sz="2400" b="1" dirty="0">
                <a:solidFill>
                  <a:srgbClr val="0000FF"/>
                </a:solidFill>
                <a:latin typeface="+mj-lt"/>
              </a:rPr>
              <a:t> </a:t>
            </a:r>
            <a:r>
              <a:rPr lang="en-US" sz="2400" b="1" dirty="0" err="1">
                <a:solidFill>
                  <a:srgbClr val="0000FF"/>
                </a:solidFill>
                <a:latin typeface="+mj-lt"/>
              </a:rPr>
              <a:t>đen</a:t>
            </a:r>
            <a:endParaRPr lang="en-US" sz="2400" b="1" dirty="0">
              <a:solidFill>
                <a:srgbClr val="0000FF"/>
              </a:solidFill>
              <a:latin typeface="+mj-lt"/>
            </a:endParaRPr>
          </a:p>
        </p:txBody>
      </p:sp>
      <p:sp>
        <p:nvSpPr>
          <p:cNvPr id="200718" name="Line 14"/>
          <p:cNvSpPr>
            <a:spLocks noChangeShapeType="1"/>
          </p:cNvSpPr>
          <p:nvPr/>
        </p:nvSpPr>
        <p:spPr bwMode="auto">
          <a:xfrm flipH="1">
            <a:off x="1905000" y="3352800"/>
            <a:ext cx="1066800" cy="0"/>
          </a:xfrm>
          <a:prstGeom prst="line">
            <a:avLst/>
          </a:prstGeom>
          <a:noFill/>
          <a:ln w="38100">
            <a:solidFill>
              <a:srgbClr val="D60093"/>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00719" name="Line 15"/>
          <p:cNvSpPr>
            <a:spLocks noChangeShapeType="1"/>
          </p:cNvSpPr>
          <p:nvPr/>
        </p:nvSpPr>
        <p:spPr bwMode="auto">
          <a:xfrm flipV="1">
            <a:off x="5791200" y="2286000"/>
            <a:ext cx="990600" cy="762000"/>
          </a:xfrm>
          <a:prstGeom prst="line">
            <a:avLst/>
          </a:prstGeom>
          <a:noFill/>
          <a:ln w="38100">
            <a:solidFill>
              <a:srgbClr val="D60093"/>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00720" name="Line 16"/>
          <p:cNvSpPr>
            <a:spLocks noChangeShapeType="1"/>
          </p:cNvSpPr>
          <p:nvPr/>
        </p:nvSpPr>
        <p:spPr bwMode="auto">
          <a:xfrm>
            <a:off x="5816600" y="3429000"/>
            <a:ext cx="812800" cy="762000"/>
          </a:xfrm>
          <a:prstGeom prst="line">
            <a:avLst/>
          </a:prstGeom>
          <a:noFill/>
          <a:ln w="38100">
            <a:solidFill>
              <a:srgbClr val="D60093"/>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4" name="TextBox 3">
            <a:hlinkClick r:id="rId8" action="ppaction://hlinksldjump"/>
          </p:cNvPr>
          <p:cNvSpPr txBox="1"/>
          <p:nvPr/>
        </p:nvSpPr>
        <p:spPr>
          <a:xfrm>
            <a:off x="2895600" y="5464314"/>
            <a:ext cx="3200400" cy="707886"/>
          </a:xfrm>
          <a:prstGeom prst="rect">
            <a:avLst/>
          </a:prstGeom>
          <a:solidFill>
            <a:srgbClr val="C00000"/>
          </a:solidFill>
          <a:effectLst>
            <a:reflection blurRad="6350" stA="52000" endA="300" endPos="35000" dir="5400000" sy="-100000" algn="bl" rotWithShape="0"/>
          </a:effectLst>
        </p:spPr>
        <p:txBody>
          <a:bodyPr wrap="square" rtlCol="0">
            <a:spAutoFit/>
          </a:bodyPr>
          <a:lstStyle/>
          <a:p>
            <a:pPr algn="ctr"/>
            <a:r>
              <a:rPr lang="en-US" sz="4000" b="1" dirty="0" smtClean="0">
                <a:solidFill>
                  <a:schemeClr val="bg1"/>
                </a:solidFill>
                <a:effectLst/>
              </a:rPr>
              <a:t>THAN CHÌ</a:t>
            </a:r>
            <a:endParaRPr lang="en-US" sz="4000" b="1" dirty="0">
              <a:solidFill>
                <a:schemeClr val="bg1"/>
              </a:solidFill>
              <a:effectLst/>
            </a:endParaRPr>
          </a:p>
        </p:txBody>
      </p:sp>
      <p:pic>
        <p:nvPicPr>
          <p:cNvPr id="17410" name="Picture 2" descr="D:\CACBON\than chì.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2599" y="381000"/>
            <a:ext cx="2139001" cy="2319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507433"/>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C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95600" y="6248400"/>
            <a:ext cx="6349815" cy="646331"/>
          </a:xfrm>
          <a:prstGeom prst="rect">
            <a:avLst/>
          </a:prstGeom>
          <a:noFill/>
        </p:spPr>
        <p:txBody>
          <a:bodyPr wrap="none" rtlCol="0">
            <a:spAutoFit/>
          </a:bodyPr>
          <a:lstStyle/>
          <a:p>
            <a:r>
              <a:rPr lang="en-US" sz="3600" b="1" dirty="0" err="1" smtClean="0">
                <a:solidFill>
                  <a:schemeClr val="bg1"/>
                </a:solidFill>
              </a:rPr>
              <a:t>Mô</a:t>
            </a:r>
            <a:r>
              <a:rPr lang="en-US" sz="3600" b="1" dirty="0" smtClean="0">
                <a:solidFill>
                  <a:schemeClr val="bg1"/>
                </a:solidFill>
              </a:rPr>
              <a:t> </a:t>
            </a:r>
            <a:r>
              <a:rPr lang="en-US" sz="3600" b="1" dirty="0" err="1" smtClean="0">
                <a:solidFill>
                  <a:schemeClr val="bg1"/>
                </a:solidFill>
              </a:rPr>
              <a:t>hình</a:t>
            </a:r>
            <a:r>
              <a:rPr lang="en-US" sz="3600" b="1" dirty="0" smtClean="0">
                <a:solidFill>
                  <a:schemeClr val="bg1"/>
                </a:solidFill>
              </a:rPr>
              <a:t> </a:t>
            </a:r>
            <a:r>
              <a:rPr lang="en-US" sz="3600" b="1" dirty="0" err="1" smtClean="0">
                <a:solidFill>
                  <a:schemeClr val="bg1"/>
                </a:solidFill>
              </a:rPr>
              <a:t>cấu</a:t>
            </a:r>
            <a:r>
              <a:rPr lang="en-US" sz="3600" b="1" dirty="0" smtClean="0">
                <a:solidFill>
                  <a:schemeClr val="bg1"/>
                </a:solidFill>
              </a:rPr>
              <a:t> </a:t>
            </a:r>
            <a:r>
              <a:rPr lang="en-US" sz="3600" b="1" dirty="0" err="1" smtClean="0">
                <a:solidFill>
                  <a:schemeClr val="bg1"/>
                </a:solidFill>
              </a:rPr>
              <a:t>trúc</a:t>
            </a:r>
            <a:r>
              <a:rPr lang="en-US" sz="3600" b="1" dirty="0" smtClean="0">
                <a:solidFill>
                  <a:schemeClr val="bg1"/>
                </a:solidFill>
              </a:rPr>
              <a:t> </a:t>
            </a:r>
            <a:r>
              <a:rPr lang="en-US" sz="3600" b="1" dirty="0" err="1" smtClean="0">
                <a:solidFill>
                  <a:schemeClr val="bg1"/>
                </a:solidFill>
              </a:rPr>
              <a:t>fuleren</a:t>
            </a:r>
            <a:r>
              <a:rPr lang="en-US" sz="3600" b="1" dirty="0" smtClean="0">
                <a:solidFill>
                  <a:schemeClr val="bg1"/>
                </a:solidFill>
              </a:rPr>
              <a:t> C</a:t>
            </a:r>
            <a:r>
              <a:rPr lang="en-US" sz="3600" b="1" baseline="-25000" dirty="0" smtClean="0">
                <a:solidFill>
                  <a:schemeClr val="bg1"/>
                </a:solidFill>
              </a:rPr>
              <a:t>60</a:t>
            </a:r>
            <a:endParaRPr lang="en-US" sz="3600" b="1" dirty="0">
              <a:solidFill>
                <a:schemeClr val="bg1"/>
              </a:solidFill>
            </a:endParaRPr>
          </a:p>
        </p:txBody>
      </p:sp>
    </p:spTree>
    <p:extLst>
      <p:ext uri="{BB962C8B-B14F-4D97-AF65-F5344CB8AC3E}">
        <p14:creationId xmlns:p14="http://schemas.microsoft.com/office/powerpoint/2010/main" val="10673818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alphaModFix amt="20000"/>
            <a:lum/>
          </a:blip>
          <a:srcRect/>
          <a:stretch>
            <a:fillRect/>
          </a:stretch>
        </a:blipFill>
        <a:effectLst/>
      </p:bgPr>
    </p:bg>
    <p:spTree>
      <p:nvGrpSpPr>
        <p:cNvPr id="1" name=""/>
        <p:cNvGrpSpPr/>
        <p:nvPr/>
      </p:nvGrpSpPr>
      <p:grpSpPr>
        <a:xfrm>
          <a:off x="0" y="0"/>
          <a:ext cx="0" cy="0"/>
          <a:chOff x="0" y="0"/>
          <a:chExt cx="0" cy="0"/>
        </a:xfrm>
      </p:grpSpPr>
      <p:pic>
        <p:nvPicPr>
          <p:cNvPr id="201730" name="Picture 2" descr="mang nano cacbon, tao ra tu C60 ben hon thep, cung hon kim cu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762000"/>
            <a:ext cx="25908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31" name="Text Box 3"/>
          <p:cNvSpPr txBox="1">
            <a:spLocks noChangeArrowheads="1"/>
          </p:cNvSpPr>
          <p:nvPr/>
        </p:nvSpPr>
        <p:spPr bwMode="auto">
          <a:xfrm>
            <a:off x="6553200" y="2725738"/>
            <a:ext cx="2590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2000" b="1" dirty="0" err="1">
                <a:solidFill>
                  <a:srgbClr val="0000FF"/>
                </a:solidFill>
                <a:latin typeface="+mj-lt"/>
              </a:rPr>
              <a:t>Màng</a:t>
            </a:r>
            <a:r>
              <a:rPr lang="en-US" sz="2000" b="1" dirty="0">
                <a:solidFill>
                  <a:srgbClr val="0000FF"/>
                </a:solidFill>
                <a:latin typeface="+mj-lt"/>
              </a:rPr>
              <a:t> </a:t>
            </a:r>
            <a:r>
              <a:rPr lang="en-US" sz="2000" b="1" dirty="0" err="1">
                <a:solidFill>
                  <a:srgbClr val="0000FF"/>
                </a:solidFill>
                <a:latin typeface="+mj-lt"/>
              </a:rPr>
              <a:t>nano</a:t>
            </a:r>
            <a:r>
              <a:rPr lang="en-US" sz="2000" b="1" dirty="0">
                <a:solidFill>
                  <a:srgbClr val="0000FF"/>
                </a:solidFill>
                <a:latin typeface="+mj-lt"/>
              </a:rPr>
              <a:t> C</a:t>
            </a:r>
            <a:r>
              <a:rPr lang="en-US" sz="2000" b="1" baseline="-25000" dirty="0">
                <a:solidFill>
                  <a:srgbClr val="0000FF"/>
                </a:solidFill>
                <a:latin typeface="+mj-lt"/>
              </a:rPr>
              <a:t>60</a:t>
            </a:r>
            <a:r>
              <a:rPr lang="en-US" sz="2000" b="1" dirty="0">
                <a:solidFill>
                  <a:srgbClr val="0000FF"/>
                </a:solidFill>
                <a:latin typeface="+mj-lt"/>
              </a:rPr>
              <a:t> </a:t>
            </a:r>
            <a:r>
              <a:rPr lang="en-US" sz="2000" b="1" dirty="0" err="1">
                <a:solidFill>
                  <a:srgbClr val="0000FF"/>
                </a:solidFill>
                <a:latin typeface="+mj-lt"/>
              </a:rPr>
              <a:t>bền</a:t>
            </a:r>
            <a:r>
              <a:rPr lang="en-US" sz="2000" b="1" dirty="0">
                <a:solidFill>
                  <a:srgbClr val="0000FF"/>
                </a:solidFill>
                <a:latin typeface="+mj-lt"/>
              </a:rPr>
              <a:t> </a:t>
            </a:r>
            <a:r>
              <a:rPr lang="en-US" sz="2000" b="1" dirty="0" err="1">
                <a:solidFill>
                  <a:srgbClr val="0000FF"/>
                </a:solidFill>
                <a:latin typeface="+mj-lt"/>
              </a:rPr>
              <a:t>hơn</a:t>
            </a:r>
            <a:r>
              <a:rPr lang="en-US" sz="2000" b="1" dirty="0">
                <a:solidFill>
                  <a:srgbClr val="0000FF"/>
                </a:solidFill>
                <a:latin typeface="+mj-lt"/>
              </a:rPr>
              <a:t> </a:t>
            </a:r>
            <a:r>
              <a:rPr lang="en-US" sz="2000" b="1" dirty="0" err="1">
                <a:solidFill>
                  <a:srgbClr val="0000FF"/>
                </a:solidFill>
                <a:latin typeface="+mj-lt"/>
              </a:rPr>
              <a:t>thép</a:t>
            </a:r>
            <a:endParaRPr lang="en-US" sz="2000" b="1" dirty="0">
              <a:solidFill>
                <a:srgbClr val="0000FF"/>
              </a:solidFill>
              <a:latin typeface="+mj-lt"/>
            </a:endParaRPr>
          </a:p>
        </p:txBody>
      </p:sp>
      <p:sp>
        <p:nvSpPr>
          <p:cNvPr id="201732" name="Text Box 4"/>
          <p:cNvSpPr txBox="1">
            <a:spLocks noChangeArrowheads="1"/>
          </p:cNvSpPr>
          <p:nvPr/>
        </p:nvSpPr>
        <p:spPr bwMode="auto">
          <a:xfrm>
            <a:off x="-76200" y="2514600"/>
            <a:ext cx="3124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600" b="1" i="1" dirty="0">
                <a:solidFill>
                  <a:srgbClr val="0000FF"/>
                </a:solidFill>
                <a:latin typeface="+mj-lt"/>
              </a:rPr>
              <a:t>(</a:t>
            </a:r>
            <a:r>
              <a:rPr lang="en-US" sz="1600" b="1" i="1" dirty="0" err="1">
                <a:solidFill>
                  <a:srgbClr val="0000FF"/>
                </a:solidFill>
                <a:latin typeface="+mj-lt"/>
              </a:rPr>
              <a:t>Là</a:t>
            </a:r>
            <a:r>
              <a:rPr lang="en-US" sz="1600" b="1" i="1" dirty="0">
                <a:solidFill>
                  <a:srgbClr val="0000FF"/>
                </a:solidFill>
                <a:latin typeface="+mj-lt"/>
              </a:rPr>
              <a:t> </a:t>
            </a:r>
            <a:r>
              <a:rPr lang="en-US" sz="1600" b="1" i="1" dirty="0" err="1">
                <a:solidFill>
                  <a:srgbClr val="0000FF"/>
                </a:solidFill>
                <a:latin typeface="+mj-lt"/>
              </a:rPr>
              <a:t>vật</a:t>
            </a:r>
            <a:r>
              <a:rPr lang="en-US" sz="1600" b="1" i="1" dirty="0">
                <a:solidFill>
                  <a:srgbClr val="0000FF"/>
                </a:solidFill>
                <a:latin typeface="+mj-lt"/>
              </a:rPr>
              <a:t> </a:t>
            </a:r>
            <a:r>
              <a:rPr lang="en-US" sz="1600" b="1" i="1" dirty="0" err="1">
                <a:solidFill>
                  <a:srgbClr val="0000FF"/>
                </a:solidFill>
                <a:latin typeface="+mj-lt"/>
              </a:rPr>
              <a:t>liệu</a:t>
            </a:r>
            <a:r>
              <a:rPr lang="en-US" sz="1600" b="1" i="1" dirty="0">
                <a:solidFill>
                  <a:srgbClr val="0000FF"/>
                </a:solidFill>
                <a:latin typeface="+mj-lt"/>
              </a:rPr>
              <a:t> </a:t>
            </a:r>
            <a:r>
              <a:rPr lang="en-US" sz="1600" b="1" i="1" dirty="0" err="1">
                <a:solidFill>
                  <a:srgbClr val="0000FF"/>
                </a:solidFill>
                <a:latin typeface="+mj-lt"/>
              </a:rPr>
              <a:t>dẫn</a:t>
            </a:r>
            <a:r>
              <a:rPr lang="en-US" sz="1600" b="1" i="1" dirty="0">
                <a:solidFill>
                  <a:srgbClr val="0000FF"/>
                </a:solidFill>
                <a:latin typeface="+mj-lt"/>
              </a:rPr>
              <a:t> </a:t>
            </a:r>
            <a:r>
              <a:rPr lang="en-US" sz="1600" b="1" i="1" dirty="0" err="1">
                <a:solidFill>
                  <a:srgbClr val="0000FF"/>
                </a:solidFill>
                <a:latin typeface="+mj-lt"/>
              </a:rPr>
              <a:t>nhiệt</a:t>
            </a:r>
            <a:r>
              <a:rPr lang="en-US" sz="1600" b="1" i="1" dirty="0">
                <a:solidFill>
                  <a:srgbClr val="0000FF"/>
                </a:solidFill>
                <a:latin typeface="+mj-lt"/>
              </a:rPr>
              <a:t> </a:t>
            </a:r>
            <a:r>
              <a:rPr lang="en-US" sz="1600" b="1" i="1" dirty="0" err="1">
                <a:solidFill>
                  <a:srgbClr val="0000FF"/>
                </a:solidFill>
                <a:latin typeface="+mj-lt"/>
              </a:rPr>
              <a:t>tốt</a:t>
            </a:r>
            <a:r>
              <a:rPr lang="en-US" sz="1600" b="1" i="1" dirty="0">
                <a:solidFill>
                  <a:srgbClr val="0000FF"/>
                </a:solidFill>
                <a:latin typeface="+mj-lt"/>
              </a:rPr>
              <a:t> </a:t>
            </a:r>
            <a:r>
              <a:rPr lang="en-US" sz="1600" b="1" i="1" dirty="0" err="1">
                <a:solidFill>
                  <a:srgbClr val="0000FF"/>
                </a:solidFill>
                <a:latin typeface="+mj-lt"/>
              </a:rPr>
              <a:t>nhất</a:t>
            </a:r>
            <a:r>
              <a:rPr lang="en-US" sz="1600" b="1" i="1" dirty="0">
                <a:solidFill>
                  <a:srgbClr val="0000FF"/>
                </a:solidFill>
                <a:latin typeface="+mj-lt"/>
              </a:rPr>
              <a:t>)</a:t>
            </a:r>
          </a:p>
        </p:txBody>
      </p:sp>
      <p:grpSp>
        <p:nvGrpSpPr>
          <p:cNvPr id="2" name="Group 5"/>
          <p:cNvGrpSpPr>
            <a:grpSpLocks/>
          </p:cNvGrpSpPr>
          <p:nvPr/>
        </p:nvGrpSpPr>
        <p:grpSpPr bwMode="auto">
          <a:xfrm>
            <a:off x="228600" y="152400"/>
            <a:ext cx="2590800" cy="2338388"/>
            <a:chOff x="144" y="2640"/>
            <a:chExt cx="1248" cy="1104"/>
          </a:xfrm>
        </p:grpSpPr>
        <p:pic>
          <p:nvPicPr>
            <p:cNvPr id="20500" name="Picture 6" descr="images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2640"/>
              <a:ext cx="1104"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1" name="Text Box 7"/>
            <p:cNvSpPr txBox="1">
              <a:spLocks noChangeArrowheads="1"/>
            </p:cNvSpPr>
            <p:nvPr/>
          </p:nvSpPr>
          <p:spPr bwMode="auto">
            <a:xfrm>
              <a:off x="144" y="3552"/>
              <a:ext cx="1248"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b="1" i="1" dirty="0" err="1">
                  <a:solidFill>
                    <a:srgbClr val="0000FF"/>
                  </a:solidFill>
                  <a:latin typeface="+mj-lt"/>
                </a:rPr>
                <a:t>Bộ</a:t>
              </a:r>
              <a:r>
                <a:rPr lang="en-US" sz="2000" b="1" i="1" dirty="0">
                  <a:solidFill>
                    <a:srgbClr val="0000FF"/>
                  </a:solidFill>
                  <a:latin typeface="+mj-lt"/>
                </a:rPr>
                <a:t> </a:t>
              </a:r>
              <a:r>
                <a:rPr lang="en-US" sz="2000" b="1" i="1" dirty="0" err="1">
                  <a:solidFill>
                    <a:srgbClr val="0000FF"/>
                  </a:solidFill>
                  <a:latin typeface="+mj-lt"/>
                </a:rPr>
                <a:t>phận</a:t>
              </a:r>
              <a:r>
                <a:rPr lang="en-US" sz="2000" b="1" i="1" dirty="0">
                  <a:solidFill>
                    <a:srgbClr val="0000FF"/>
                  </a:solidFill>
                  <a:latin typeface="+mj-lt"/>
                </a:rPr>
                <a:t> </a:t>
              </a:r>
              <a:r>
                <a:rPr lang="en-US" sz="2000" b="1" i="1" dirty="0" err="1">
                  <a:solidFill>
                    <a:srgbClr val="0000FF"/>
                  </a:solidFill>
                  <a:latin typeface="+mj-lt"/>
                </a:rPr>
                <a:t>tản</a:t>
              </a:r>
              <a:r>
                <a:rPr lang="en-US" sz="2000" b="1" i="1" dirty="0">
                  <a:solidFill>
                    <a:srgbClr val="0000FF"/>
                  </a:solidFill>
                  <a:latin typeface="+mj-lt"/>
                </a:rPr>
                <a:t> </a:t>
              </a:r>
              <a:r>
                <a:rPr lang="en-US" sz="2000" b="1" i="1" dirty="0" err="1">
                  <a:solidFill>
                    <a:srgbClr val="0000FF"/>
                  </a:solidFill>
                  <a:latin typeface="+mj-lt"/>
                </a:rPr>
                <a:t>nhiệt</a:t>
              </a:r>
              <a:endParaRPr lang="en-US" sz="2000" b="1" i="1" dirty="0">
                <a:solidFill>
                  <a:srgbClr val="0000FF"/>
                </a:solidFill>
                <a:latin typeface="+mj-lt"/>
              </a:endParaRPr>
            </a:p>
          </p:txBody>
        </p:sp>
      </p:grpSp>
      <p:grpSp>
        <p:nvGrpSpPr>
          <p:cNvPr id="3" name="Group 8"/>
          <p:cNvGrpSpPr>
            <a:grpSpLocks/>
          </p:cNvGrpSpPr>
          <p:nvPr/>
        </p:nvGrpSpPr>
        <p:grpSpPr bwMode="auto">
          <a:xfrm>
            <a:off x="3689350" y="1143000"/>
            <a:ext cx="2035175" cy="5105400"/>
            <a:chOff x="2030" y="1584"/>
            <a:chExt cx="1282" cy="2544"/>
          </a:xfrm>
        </p:grpSpPr>
        <p:pic>
          <p:nvPicPr>
            <p:cNvPr id="20498" name="Picture 10" descr="180px-C60-Fulleren-kristall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0" y="1584"/>
              <a:ext cx="1282"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9" name="Picture 11" descr="1">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0" y="3048"/>
              <a:ext cx="1248"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2"/>
          <p:cNvGrpSpPr>
            <a:grpSpLocks/>
          </p:cNvGrpSpPr>
          <p:nvPr/>
        </p:nvGrpSpPr>
        <p:grpSpPr bwMode="auto">
          <a:xfrm>
            <a:off x="76200" y="3733800"/>
            <a:ext cx="2895600" cy="2451100"/>
            <a:chOff x="4008" y="2256"/>
            <a:chExt cx="1632" cy="1544"/>
          </a:xfrm>
        </p:grpSpPr>
        <p:pic>
          <p:nvPicPr>
            <p:cNvPr id="20495" name="Picture 13" descr="cambiennanotech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80" y="2256"/>
              <a:ext cx="1440"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6" name="Rectangle 14"/>
            <p:cNvSpPr>
              <a:spLocks noChangeArrowheads="1"/>
            </p:cNvSpPr>
            <p:nvPr/>
          </p:nvSpPr>
          <p:spPr bwMode="auto">
            <a:xfrm>
              <a:off x="4008" y="3368"/>
              <a:ext cx="16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sz="2000" b="1" i="1" dirty="0">
                  <a:solidFill>
                    <a:srgbClr val="0000FF"/>
                  </a:solidFill>
                  <a:latin typeface="+mj-lt"/>
                </a:rPr>
                <a:t>Vi </a:t>
              </a:r>
              <a:r>
                <a:rPr lang="en-US" sz="2000" b="1" i="1" dirty="0" err="1">
                  <a:solidFill>
                    <a:srgbClr val="0000FF"/>
                  </a:solidFill>
                  <a:latin typeface="+mj-lt"/>
                </a:rPr>
                <a:t>mạch</a:t>
              </a:r>
              <a:r>
                <a:rPr lang="en-US" sz="2000" b="1" i="1" dirty="0">
                  <a:solidFill>
                    <a:srgbClr val="0000FF"/>
                  </a:solidFill>
                  <a:latin typeface="+mj-lt"/>
                </a:rPr>
                <a:t> </a:t>
              </a:r>
              <a:r>
                <a:rPr lang="en-US" sz="2000" b="1" i="1" dirty="0" err="1">
                  <a:solidFill>
                    <a:srgbClr val="0000FF"/>
                  </a:solidFill>
                  <a:latin typeface="+mj-lt"/>
                </a:rPr>
                <a:t>điện</a:t>
              </a:r>
              <a:r>
                <a:rPr lang="en-US" sz="2000" b="1" i="1" dirty="0">
                  <a:solidFill>
                    <a:srgbClr val="0000FF"/>
                  </a:solidFill>
                  <a:latin typeface="+mj-lt"/>
                </a:rPr>
                <a:t> </a:t>
              </a:r>
              <a:r>
                <a:rPr lang="en-US" sz="2000" b="1" i="1" dirty="0" err="1">
                  <a:solidFill>
                    <a:srgbClr val="0000FF"/>
                  </a:solidFill>
                  <a:latin typeface="+mj-lt"/>
                </a:rPr>
                <a:t>tử</a:t>
              </a:r>
              <a:r>
                <a:rPr lang="en-US" sz="2000" b="1" i="1" dirty="0">
                  <a:solidFill>
                    <a:srgbClr val="0000FF"/>
                  </a:solidFill>
                  <a:latin typeface="+mj-lt"/>
                </a:rPr>
                <a:t> </a:t>
              </a:r>
              <a:r>
                <a:rPr lang="en-US" sz="2000" b="1" i="1" dirty="0" err="1">
                  <a:solidFill>
                    <a:srgbClr val="0000FF"/>
                  </a:solidFill>
                  <a:latin typeface="+mj-lt"/>
                </a:rPr>
                <a:t>bằng</a:t>
              </a:r>
              <a:r>
                <a:rPr lang="en-US" sz="2000" b="1" i="1" dirty="0">
                  <a:solidFill>
                    <a:srgbClr val="0000FF"/>
                  </a:solidFill>
                  <a:latin typeface="+mj-lt"/>
                </a:rPr>
                <a:t> </a:t>
              </a:r>
              <a:r>
                <a:rPr lang="en-US" sz="2000" b="1" i="1" dirty="0" err="1">
                  <a:solidFill>
                    <a:srgbClr val="0000FF"/>
                  </a:solidFill>
                  <a:latin typeface="+mj-lt"/>
                </a:rPr>
                <a:t>sợi</a:t>
              </a:r>
              <a:r>
                <a:rPr lang="en-US" sz="2000" b="1" i="1" dirty="0">
                  <a:solidFill>
                    <a:srgbClr val="0000FF"/>
                  </a:solidFill>
                  <a:latin typeface="+mj-lt"/>
                </a:rPr>
                <a:t> </a:t>
              </a:r>
              <a:r>
                <a:rPr lang="en-US" sz="2000" b="1" i="1" dirty="0" err="1">
                  <a:solidFill>
                    <a:srgbClr val="0000FF"/>
                  </a:solidFill>
                  <a:latin typeface="+mj-lt"/>
                </a:rPr>
                <a:t>cacbonNano</a:t>
              </a:r>
              <a:r>
                <a:rPr lang="en-US" sz="2000" b="1" dirty="0">
                  <a:solidFill>
                    <a:srgbClr val="0000FF"/>
                  </a:solidFill>
                  <a:latin typeface="+mj-lt"/>
                </a:rPr>
                <a:t> </a:t>
              </a:r>
            </a:p>
          </p:txBody>
        </p:sp>
      </p:grpSp>
      <p:sp>
        <p:nvSpPr>
          <p:cNvPr id="201743" name="Line 15"/>
          <p:cNvSpPr>
            <a:spLocks noChangeShapeType="1"/>
          </p:cNvSpPr>
          <p:nvPr/>
        </p:nvSpPr>
        <p:spPr bwMode="auto">
          <a:xfrm flipH="1" flipV="1">
            <a:off x="2514600" y="1981200"/>
            <a:ext cx="990600" cy="1131888"/>
          </a:xfrm>
          <a:prstGeom prst="line">
            <a:avLst/>
          </a:prstGeom>
          <a:noFill/>
          <a:ln w="38100">
            <a:solidFill>
              <a:srgbClr val="D60093"/>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01744" name="Line 16"/>
          <p:cNvSpPr>
            <a:spLocks noChangeShapeType="1"/>
          </p:cNvSpPr>
          <p:nvPr/>
        </p:nvSpPr>
        <p:spPr bwMode="auto">
          <a:xfrm flipH="1">
            <a:off x="2971800" y="3124200"/>
            <a:ext cx="533400" cy="1001713"/>
          </a:xfrm>
          <a:prstGeom prst="line">
            <a:avLst/>
          </a:prstGeom>
          <a:noFill/>
          <a:ln w="38100">
            <a:solidFill>
              <a:srgbClr val="D60093"/>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01745" name="Line 17"/>
          <p:cNvSpPr>
            <a:spLocks noChangeShapeType="1"/>
          </p:cNvSpPr>
          <p:nvPr/>
        </p:nvSpPr>
        <p:spPr bwMode="auto">
          <a:xfrm rot="-10507803" flipH="1" flipV="1">
            <a:off x="5970588" y="3578225"/>
            <a:ext cx="685800" cy="990600"/>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01746" name="Line 18"/>
          <p:cNvSpPr>
            <a:spLocks noChangeShapeType="1"/>
          </p:cNvSpPr>
          <p:nvPr/>
        </p:nvSpPr>
        <p:spPr bwMode="auto">
          <a:xfrm rot="11092197" flipH="1">
            <a:off x="6061075" y="2433638"/>
            <a:ext cx="533400" cy="1143000"/>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pSp>
        <p:nvGrpSpPr>
          <p:cNvPr id="5" name="Group 19"/>
          <p:cNvGrpSpPr>
            <a:grpSpLocks/>
          </p:cNvGrpSpPr>
          <p:nvPr/>
        </p:nvGrpSpPr>
        <p:grpSpPr bwMode="auto">
          <a:xfrm>
            <a:off x="6626223" y="3809999"/>
            <a:ext cx="2493725" cy="2584505"/>
            <a:chOff x="4160" y="2688"/>
            <a:chExt cx="1208" cy="1073"/>
          </a:xfrm>
        </p:grpSpPr>
        <p:pic>
          <p:nvPicPr>
            <p:cNvPr id="20493" name="Picture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72" y="2688"/>
              <a:ext cx="960" cy="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4" name="Rectangle 21"/>
            <p:cNvSpPr>
              <a:spLocks noChangeArrowheads="1"/>
            </p:cNvSpPr>
            <p:nvPr/>
          </p:nvSpPr>
          <p:spPr bwMode="auto">
            <a:xfrm>
              <a:off x="4160" y="3595"/>
              <a:ext cx="120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2000" b="1" i="1" dirty="0" err="1">
                  <a:solidFill>
                    <a:srgbClr val="0000FF"/>
                  </a:solidFill>
                  <a:latin typeface="+mj-lt"/>
                </a:rPr>
                <a:t>Áo</a:t>
              </a:r>
              <a:r>
                <a:rPr lang="en-US" sz="2000" b="1" i="1" dirty="0">
                  <a:solidFill>
                    <a:srgbClr val="0000FF"/>
                  </a:solidFill>
                  <a:latin typeface="+mj-lt"/>
                </a:rPr>
                <a:t> </a:t>
              </a:r>
              <a:r>
                <a:rPr lang="en-US" sz="2000" b="1" i="1" dirty="0" err="1">
                  <a:solidFill>
                    <a:srgbClr val="0000FF"/>
                  </a:solidFill>
                  <a:latin typeface="+mj-lt"/>
                </a:rPr>
                <a:t>giáp</a:t>
              </a:r>
              <a:r>
                <a:rPr lang="en-US" sz="2000" b="1" i="1" dirty="0">
                  <a:solidFill>
                    <a:srgbClr val="0000FF"/>
                  </a:solidFill>
                  <a:latin typeface="+mj-lt"/>
                </a:rPr>
                <a:t> </a:t>
              </a:r>
              <a:r>
                <a:rPr lang="en-US" sz="2000" b="1" i="1" dirty="0" err="1">
                  <a:solidFill>
                    <a:srgbClr val="0000FF"/>
                  </a:solidFill>
                  <a:latin typeface="+mj-lt"/>
                </a:rPr>
                <a:t>chống</a:t>
              </a:r>
              <a:r>
                <a:rPr lang="en-US" sz="2000" b="1" i="1" dirty="0">
                  <a:solidFill>
                    <a:srgbClr val="0000FF"/>
                  </a:solidFill>
                  <a:latin typeface="+mj-lt"/>
                </a:rPr>
                <a:t> </a:t>
              </a:r>
              <a:r>
                <a:rPr lang="en-US" sz="2000" b="1" i="1" dirty="0" err="1">
                  <a:solidFill>
                    <a:srgbClr val="0000FF"/>
                  </a:solidFill>
                  <a:latin typeface="+mj-lt"/>
                </a:rPr>
                <a:t>đạn</a:t>
              </a:r>
              <a:endParaRPr lang="en-US" sz="2000" b="1" i="1" dirty="0">
                <a:solidFill>
                  <a:srgbClr val="0000FF"/>
                </a:solidFill>
                <a:latin typeface="+mj-lt"/>
              </a:endParaRPr>
            </a:p>
          </p:txBody>
        </p:sp>
      </p:grpSp>
      <p:sp>
        <p:nvSpPr>
          <p:cNvPr id="6" name="TextBox 5"/>
          <p:cNvSpPr txBox="1"/>
          <p:nvPr/>
        </p:nvSpPr>
        <p:spPr>
          <a:xfrm>
            <a:off x="3505199" y="3301890"/>
            <a:ext cx="2508319" cy="646331"/>
          </a:xfrm>
          <a:prstGeom prst="rect">
            <a:avLst/>
          </a:prstGeom>
          <a:solidFill>
            <a:srgbClr val="C00000"/>
          </a:solidFill>
        </p:spPr>
        <p:txBody>
          <a:bodyPr wrap="square" rtlCol="0">
            <a:spAutoFit/>
          </a:bodyPr>
          <a:lstStyle/>
          <a:p>
            <a:r>
              <a:rPr lang="en-US" sz="3600" b="1" dirty="0" smtClean="0">
                <a:solidFill>
                  <a:schemeClr val="bg1"/>
                </a:solidFill>
              </a:rPr>
              <a:t>FULEREN</a:t>
            </a:r>
            <a:endParaRPr lang="en-US" sz="3600" b="1" dirty="0">
              <a:solidFill>
                <a:schemeClr val="bg1"/>
              </a:solidFill>
            </a:endParaRPr>
          </a:p>
        </p:txBody>
      </p:sp>
    </p:spTree>
    <p:extLst>
      <p:ext uri="{BB962C8B-B14F-4D97-AF65-F5344CB8AC3E}">
        <p14:creationId xmlns:p14="http://schemas.microsoft.com/office/powerpoint/2010/main" val="127974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alphaModFix amt="20000"/>
            <a:lum/>
          </a:blip>
          <a:srcRect/>
          <a:stretch>
            <a:fillRect/>
          </a:stretch>
        </a:blipFill>
        <a:effectLst/>
      </p:bgPr>
    </p:bg>
    <p:spTree>
      <p:nvGrpSpPr>
        <p:cNvPr id="1" name=""/>
        <p:cNvGrpSpPr/>
        <p:nvPr/>
      </p:nvGrpSpPr>
      <p:grpSpPr>
        <a:xfrm>
          <a:off x="0" y="0"/>
          <a:ext cx="0" cy="0"/>
          <a:chOff x="0" y="0"/>
          <a:chExt cx="0" cy="0"/>
        </a:xfrm>
      </p:grpSpPr>
      <p:pic>
        <p:nvPicPr>
          <p:cNvPr id="207874" name="Picture 2" descr="cambiennanotech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819400"/>
            <a:ext cx="25717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75" name="Picture 3" descr="cambiennanotech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981325"/>
            <a:ext cx="28956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3" descr="CarbonNanotubes.jp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0"/>
            <a:ext cx="3584575" cy="538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77" name="Text Box 5">
            <a:hlinkClick r:id="rId5" action="ppaction://hlinksldjump"/>
          </p:cNvPr>
          <p:cNvSpPr txBox="1">
            <a:spLocks noChangeArrowheads="1"/>
          </p:cNvSpPr>
          <p:nvPr/>
        </p:nvSpPr>
        <p:spPr bwMode="auto">
          <a:xfrm>
            <a:off x="1295400" y="5638800"/>
            <a:ext cx="731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200" b="1" dirty="0">
                <a:solidFill>
                  <a:srgbClr val="FF0000"/>
                </a:solidFill>
                <a:latin typeface="Times New Roman" pitchFamily="18" charset="0"/>
              </a:rPr>
              <a:t>Vi </a:t>
            </a:r>
            <a:r>
              <a:rPr lang="en-US" sz="3200" b="1" dirty="0" err="1">
                <a:solidFill>
                  <a:srgbClr val="FF0000"/>
                </a:solidFill>
                <a:latin typeface="Times New Roman" pitchFamily="18" charset="0"/>
              </a:rPr>
              <a:t>mạch</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điện</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tử</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bằng</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sợi</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cacbon</a:t>
            </a:r>
            <a:r>
              <a:rPr lang="en-US" sz="3200" b="1" dirty="0">
                <a:solidFill>
                  <a:srgbClr val="FF0000"/>
                </a:solidFill>
                <a:latin typeface="Times New Roman" pitchFamily="18" charset="0"/>
              </a:rPr>
              <a:t> Nano</a:t>
            </a:r>
          </a:p>
        </p:txBody>
      </p:sp>
      <p:pic>
        <p:nvPicPr>
          <p:cNvPr id="207878" name="Picture 6" descr="mw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0"/>
            <a:ext cx="34861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5640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alphaModFix amt="26000"/>
            <a:lum/>
          </a:blip>
          <a:srcRect/>
          <a:stretch>
            <a:fillRect/>
          </a:stretch>
        </a:blipFill>
        <a:effectLst/>
      </p:bgPr>
    </p:bg>
    <p:spTree>
      <p:nvGrpSpPr>
        <p:cNvPr id="1" name=""/>
        <p:cNvGrpSpPr/>
        <p:nvPr/>
      </p:nvGrpSpPr>
      <p:grpSpPr>
        <a:xfrm>
          <a:off x="0" y="0"/>
          <a:ext cx="0" cy="0"/>
          <a:chOff x="0" y="0"/>
          <a:chExt cx="0" cy="0"/>
        </a:xfrm>
      </p:grpSpPr>
      <p:pic>
        <p:nvPicPr>
          <p:cNvPr id="202754" name="Picture 2" descr="than 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3505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a:off x="5029200" y="1066800"/>
            <a:ext cx="4191000" cy="5446420"/>
            <a:chOff x="3360" y="1256"/>
            <a:chExt cx="2064" cy="2437"/>
          </a:xfrm>
        </p:grpSpPr>
        <p:pic>
          <p:nvPicPr>
            <p:cNvPr id="22534" name="Picture 5" descr="CAMJ8L2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6" y="1256"/>
              <a:ext cx="120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 Box 6"/>
            <p:cNvSpPr txBox="1">
              <a:spLocks noChangeArrowheads="1"/>
            </p:cNvSpPr>
            <p:nvPr/>
          </p:nvSpPr>
          <p:spPr bwMode="auto">
            <a:xfrm>
              <a:off x="3360" y="2208"/>
              <a:ext cx="206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000" b="1" dirty="0">
                  <a:solidFill>
                    <a:srgbClr val="0000FF"/>
                  </a:solidFill>
                  <a:latin typeface="+mj-lt"/>
                </a:rPr>
                <a:t>   </a:t>
              </a:r>
              <a:r>
                <a:rPr lang="en-US" sz="2000" b="1" dirty="0" err="1">
                  <a:solidFill>
                    <a:srgbClr val="0000FF"/>
                  </a:solidFill>
                  <a:latin typeface="+mj-lt"/>
                </a:rPr>
                <a:t>Làm</a:t>
              </a:r>
              <a:r>
                <a:rPr lang="en-US" sz="2000" b="1" dirty="0">
                  <a:solidFill>
                    <a:srgbClr val="0000FF"/>
                  </a:solidFill>
                  <a:latin typeface="+mj-lt"/>
                </a:rPr>
                <a:t> </a:t>
              </a:r>
              <a:r>
                <a:rPr lang="en-US" sz="2000" b="1" dirty="0" err="1">
                  <a:solidFill>
                    <a:srgbClr val="0000FF"/>
                  </a:solidFill>
                  <a:latin typeface="+mj-lt"/>
                </a:rPr>
                <a:t>chất</a:t>
              </a:r>
              <a:r>
                <a:rPr lang="en-US" sz="2000" b="1" dirty="0">
                  <a:solidFill>
                    <a:srgbClr val="0000FF"/>
                  </a:solidFill>
                  <a:latin typeface="+mj-lt"/>
                </a:rPr>
                <a:t> </a:t>
              </a:r>
              <a:r>
                <a:rPr lang="en-US" sz="2000" b="1" dirty="0" err="1">
                  <a:solidFill>
                    <a:srgbClr val="0000FF"/>
                  </a:solidFill>
                  <a:latin typeface="+mj-lt"/>
                </a:rPr>
                <a:t>khử</a:t>
              </a:r>
              <a:r>
                <a:rPr lang="en-US" sz="2000" b="1" dirty="0">
                  <a:solidFill>
                    <a:srgbClr val="0000FF"/>
                  </a:solidFill>
                  <a:latin typeface="+mj-lt"/>
                </a:rPr>
                <a:t> </a:t>
              </a:r>
              <a:r>
                <a:rPr lang="en-US" sz="2000" b="1" dirty="0" err="1">
                  <a:solidFill>
                    <a:srgbClr val="0000FF"/>
                  </a:solidFill>
                  <a:latin typeface="+mj-lt"/>
                </a:rPr>
                <a:t>trong</a:t>
              </a:r>
              <a:r>
                <a:rPr lang="en-US" sz="2000" b="1" dirty="0">
                  <a:solidFill>
                    <a:srgbClr val="0000FF"/>
                  </a:solidFill>
                  <a:latin typeface="+mj-lt"/>
                </a:rPr>
                <a:t> </a:t>
              </a:r>
              <a:r>
                <a:rPr lang="en-US" sz="2000" b="1" dirty="0" err="1">
                  <a:solidFill>
                    <a:srgbClr val="0000FF"/>
                  </a:solidFill>
                  <a:latin typeface="+mj-lt"/>
                </a:rPr>
                <a:t>luyện</a:t>
              </a:r>
              <a:r>
                <a:rPr lang="en-US" sz="2000" b="1" dirty="0">
                  <a:solidFill>
                    <a:srgbClr val="0000FF"/>
                  </a:solidFill>
                  <a:latin typeface="+mj-lt"/>
                </a:rPr>
                <a:t> </a:t>
              </a:r>
              <a:r>
                <a:rPr lang="en-US" sz="2000" b="1" dirty="0" err="1">
                  <a:solidFill>
                    <a:srgbClr val="0000FF"/>
                  </a:solidFill>
                  <a:latin typeface="+mj-lt"/>
                </a:rPr>
                <a:t>kim</a:t>
              </a:r>
              <a:endParaRPr lang="en-US" sz="2000" b="1" dirty="0">
                <a:solidFill>
                  <a:srgbClr val="0000FF"/>
                </a:solidFill>
                <a:latin typeface="+mj-lt"/>
              </a:endParaRPr>
            </a:p>
          </p:txBody>
        </p:sp>
        <p:sp>
          <p:nvSpPr>
            <p:cNvPr id="22536" name="Text Box 7"/>
            <p:cNvSpPr txBox="1">
              <a:spLocks noChangeArrowheads="1"/>
            </p:cNvSpPr>
            <p:nvPr/>
          </p:nvSpPr>
          <p:spPr bwMode="auto">
            <a:xfrm>
              <a:off x="3504" y="3514"/>
              <a:ext cx="172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000" b="1" dirty="0">
                  <a:solidFill>
                    <a:srgbClr val="0000FF"/>
                  </a:solidFill>
                  <a:latin typeface="+mj-lt"/>
                </a:rPr>
                <a:t>  </a:t>
              </a:r>
              <a:r>
                <a:rPr lang="en-US" sz="2000" b="1" dirty="0" err="1">
                  <a:solidFill>
                    <a:srgbClr val="0000FF"/>
                  </a:solidFill>
                  <a:latin typeface="+mj-lt"/>
                </a:rPr>
                <a:t>Luyện</a:t>
              </a:r>
              <a:r>
                <a:rPr lang="en-US" sz="2000" b="1" dirty="0">
                  <a:solidFill>
                    <a:srgbClr val="0000FF"/>
                  </a:solidFill>
                  <a:latin typeface="+mj-lt"/>
                </a:rPr>
                <a:t> </a:t>
              </a:r>
              <a:r>
                <a:rPr lang="en-US" sz="2000" b="1" dirty="0" err="1">
                  <a:solidFill>
                    <a:srgbClr val="0000FF"/>
                  </a:solidFill>
                  <a:latin typeface="+mj-lt"/>
                </a:rPr>
                <a:t>kim</a:t>
              </a:r>
              <a:r>
                <a:rPr lang="en-US" sz="2000" b="1" dirty="0">
                  <a:solidFill>
                    <a:srgbClr val="0000FF"/>
                  </a:solidFill>
                  <a:latin typeface="+mj-lt"/>
                </a:rPr>
                <a:t> </a:t>
              </a:r>
              <a:r>
                <a:rPr lang="en-US" sz="2000" b="1" dirty="0" err="1">
                  <a:solidFill>
                    <a:srgbClr val="0000FF"/>
                  </a:solidFill>
                  <a:latin typeface="+mj-lt"/>
                </a:rPr>
                <a:t>loại</a:t>
              </a:r>
              <a:r>
                <a:rPr lang="en-US" sz="2000" b="1" dirty="0">
                  <a:solidFill>
                    <a:srgbClr val="0000FF"/>
                  </a:solidFill>
                  <a:latin typeface="+mj-lt"/>
                </a:rPr>
                <a:t> </a:t>
              </a:r>
              <a:r>
                <a:rPr lang="en-US" sz="2000" b="1" dirty="0" err="1">
                  <a:solidFill>
                    <a:srgbClr val="0000FF"/>
                  </a:solidFill>
                  <a:latin typeface="+mj-lt"/>
                </a:rPr>
                <a:t>từ</a:t>
              </a:r>
              <a:r>
                <a:rPr lang="en-US" sz="2000" b="1" dirty="0">
                  <a:solidFill>
                    <a:srgbClr val="0000FF"/>
                  </a:solidFill>
                  <a:latin typeface="+mj-lt"/>
                </a:rPr>
                <a:t> </a:t>
              </a:r>
              <a:r>
                <a:rPr lang="en-US" sz="2000" b="1" dirty="0" err="1">
                  <a:solidFill>
                    <a:srgbClr val="0000FF"/>
                  </a:solidFill>
                  <a:latin typeface="+mj-lt"/>
                </a:rPr>
                <a:t>quặng</a:t>
              </a:r>
              <a:endParaRPr lang="en-US" sz="2000" b="1" dirty="0">
                <a:solidFill>
                  <a:srgbClr val="0000FF"/>
                </a:solidFill>
                <a:latin typeface="+mj-lt"/>
              </a:endParaRPr>
            </a:p>
          </p:txBody>
        </p:sp>
        <p:pic>
          <p:nvPicPr>
            <p:cNvPr id="22537" name="Picture 8" descr="luyen sa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4" y="2544"/>
              <a:ext cx="1200" cy="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2761" name="AutoShape 9"/>
          <p:cNvSpPr>
            <a:spLocks noChangeArrowheads="1"/>
          </p:cNvSpPr>
          <p:nvPr/>
        </p:nvSpPr>
        <p:spPr bwMode="auto">
          <a:xfrm>
            <a:off x="3962400" y="3657600"/>
            <a:ext cx="1143000" cy="457200"/>
          </a:xfrm>
          <a:custGeom>
            <a:avLst/>
            <a:gdLst>
              <a:gd name="T0" fmla="*/ 2147483647 w 21600"/>
              <a:gd name="T1" fmla="*/ 0 h 21600"/>
              <a:gd name="T2" fmla="*/ 0 w 21600"/>
              <a:gd name="T3" fmla="*/ 102419150 h 21600"/>
              <a:gd name="T4" fmla="*/ 2147483647 w 21600"/>
              <a:gd name="T5" fmla="*/ 204838279 h 21600"/>
              <a:gd name="T6" fmla="*/ 2147483647 w 21600"/>
              <a:gd name="T7" fmla="*/ 10241915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noFill/>
          <a:ln w="9525">
            <a:solidFill>
              <a:srgbClr val="D60093"/>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3" name="TextBox 2"/>
          <p:cNvSpPr txBox="1"/>
          <p:nvPr/>
        </p:nvSpPr>
        <p:spPr>
          <a:xfrm>
            <a:off x="381000" y="5790009"/>
            <a:ext cx="2819400" cy="646331"/>
          </a:xfrm>
          <a:prstGeom prst="rect">
            <a:avLst/>
          </a:prstGeom>
          <a:solidFill>
            <a:srgbClr val="C00000"/>
          </a:solidFill>
        </p:spPr>
        <p:txBody>
          <a:bodyPr wrap="square" rtlCol="0">
            <a:spAutoFit/>
          </a:bodyPr>
          <a:lstStyle/>
          <a:p>
            <a:r>
              <a:rPr lang="en-US" sz="3600" b="1" dirty="0" smtClean="0">
                <a:solidFill>
                  <a:schemeClr val="bg1"/>
                </a:solidFill>
              </a:rPr>
              <a:t>THAN CỐC</a:t>
            </a:r>
            <a:endParaRPr lang="en-US" sz="3600" b="1" dirty="0">
              <a:solidFill>
                <a:schemeClr val="bg1"/>
              </a:solidFill>
            </a:endParaRPr>
          </a:p>
        </p:txBody>
      </p:sp>
    </p:spTree>
    <p:extLst>
      <p:ext uri="{BB962C8B-B14F-4D97-AF65-F5344CB8AC3E}">
        <p14:creationId xmlns:p14="http://schemas.microsoft.com/office/powerpoint/2010/main" val="4115707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alphaModFix amt="13000"/>
            <a:lum/>
          </a:blip>
          <a:srcRect/>
          <a:stretch>
            <a:fillRect/>
          </a:stretch>
        </a:blipFill>
        <a:effectLst/>
      </p:bgPr>
    </p:bg>
    <p:spTree>
      <p:nvGrpSpPr>
        <p:cNvPr id="1" name=""/>
        <p:cNvGrpSpPr/>
        <p:nvPr/>
      </p:nvGrpSpPr>
      <p:grpSpPr>
        <a:xfrm>
          <a:off x="0" y="0"/>
          <a:ext cx="0" cy="0"/>
          <a:chOff x="0" y="0"/>
          <a:chExt cx="0" cy="0"/>
        </a:xfrm>
      </p:grpSpPr>
      <p:pic>
        <p:nvPicPr>
          <p:cNvPr id="203779" name="Picture 3" descr="than go1"/>
          <p:cNvPicPr>
            <a:picLocks noChangeAspect="1" noChangeArrowheads="1"/>
          </p:cNvPicPr>
          <p:nvPr/>
        </p:nvPicPr>
        <p:blipFill>
          <a:blip r:embed="rId3">
            <a:extLst>
              <a:ext uri="{28A0092B-C50C-407E-A947-70E740481C1C}">
                <a14:useLocalDpi xmlns:a14="http://schemas.microsoft.com/office/drawing/2010/main" val="0"/>
              </a:ext>
            </a:extLst>
          </a:blip>
          <a:srcRect l="9091" t="6992" r="9091" b="12601"/>
          <a:stretch>
            <a:fillRect/>
          </a:stretch>
        </p:blipFill>
        <p:spPr bwMode="auto">
          <a:xfrm>
            <a:off x="533400" y="1143000"/>
            <a:ext cx="3048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a:off x="5638800" y="533400"/>
            <a:ext cx="3276600" cy="6078538"/>
            <a:chOff x="3792" y="1584"/>
            <a:chExt cx="1584" cy="2423"/>
          </a:xfrm>
        </p:grpSpPr>
        <p:pic>
          <p:nvPicPr>
            <p:cNvPr id="23558" name="Picture 5" descr="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2" y="2928"/>
              <a:ext cx="1584"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6" descr="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2" y="1584"/>
              <a:ext cx="1536"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 Box 7"/>
            <p:cNvSpPr txBox="1">
              <a:spLocks noChangeArrowheads="1"/>
            </p:cNvSpPr>
            <p:nvPr/>
          </p:nvSpPr>
          <p:spPr bwMode="auto">
            <a:xfrm>
              <a:off x="4224" y="2544"/>
              <a:ext cx="76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b="1" dirty="0" err="1" smtClean="0">
                  <a:solidFill>
                    <a:srgbClr val="0033CC"/>
                  </a:solidFill>
                  <a:latin typeface="+mj-lt"/>
                </a:rPr>
                <a:t>Thuốc</a:t>
              </a:r>
              <a:r>
                <a:rPr lang="en-US" sz="2000" b="1" dirty="0" smtClean="0">
                  <a:solidFill>
                    <a:srgbClr val="0033CC"/>
                  </a:solidFill>
                  <a:latin typeface="+mj-lt"/>
                </a:rPr>
                <a:t> </a:t>
              </a:r>
              <a:r>
                <a:rPr lang="en-US" sz="2000" b="1" dirty="0" err="1" smtClean="0">
                  <a:solidFill>
                    <a:srgbClr val="0033CC"/>
                  </a:solidFill>
                  <a:latin typeface="+mj-lt"/>
                </a:rPr>
                <a:t>nổ</a:t>
              </a:r>
              <a:endParaRPr lang="en-US" sz="2000" b="1" dirty="0">
                <a:solidFill>
                  <a:srgbClr val="0033CC"/>
                </a:solidFill>
                <a:latin typeface="+mj-lt"/>
              </a:endParaRPr>
            </a:p>
          </p:txBody>
        </p:sp>
        <p:sp>
          <p:nvSpPr>
            <p:cNvPr id="23561" name="Text Box 8"/>
            <p:cNvSpPr txBox="1">
              <a:spLocks noChangeArrowheads="1"/>
            </p:cNvSpPr>
            <p:nvPr/>
          </p:nvSpPr>
          <p:spPr bwMode="auto">
            <a:xfrm>
              <a:off x="4176" y="3849"/>
              <a:ext cx="100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b="1" dirty="0" err="1">
                  <a:solidFill>
                    <a:srgbClr val="0000FF"/>
                  </a:solidFill>
                  <a:latin typeface="+mj-lt"/>
                </a:rPr>
                <a:t>Thuốc</a:t>
              </a:r>
              <a:r>
                <a:rPr lang="en-US" sz="2000" b="1" dirty="0">
                  <a:solidFill>
                    <a:srgbClr val="0000FF"/>
                  </a:solidFill>
                  <a:latin typeface="+mj-lt"/>
                </a:rPr>
                <a:t> </a:t>
              </a:r>
              <a:r>
                <a:rPr lang="en-US" sz="2000" b="1" dirty="0" err="1">
                  <a:solidFill>
                    <a:srgbClr val="0000FF"/>
                  </a:solidFill>
                  <a:latin typeface="+mj-lt"/>
                </a:rPr>
                <a:t>pháo</a:t>
              </a:r>
              <a:endParaRPr lang="en-US" sz="2000" b="1" dirty="0">
                <a:solidFill>
                  <a:srgbClr val="0000FF"/>
                </a:solidFill>
                <a:latin typeface="+mj-lt"/>
              </a:endParaRPr>
            </a:p>
          </p:txBody>
        </p:sp>
      </p:grpSp>
      <p:sp>
        <p:nvSpPr>
          <p:cNvPr id="203785" name="AutoShape 9"/>
          <p:cNvSpPr>
            <a:spLocks noChangeArrowheads="1"/>
          </p:cNvSpPr>
          <p:nvPr/>
        </p:nvSpPr>
        <p:spPr bwMode="auto">
          <a:xfrm>
            <a:off x="4038600" y="3505200"/>
            <a:ext cx="1371600" cy="762000"/>
          </a:xfrm>
          <a:prstGeom prst="notchedRightArrow">
            <a:avLst>
              <a:gd name="adj1" fmla="val 50000"/>
              <a:gd name="adj2" fmla="val 45000"/>
            </a:avLst>
          </a:prstGeom>
          <a:noFill/>
          <a:ln w="19050">
            <a:solidFill>
              <a:srgbClr val="D60093"/>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10" name="TextBox 9"/>
          <p:cNvSpPr txBox="1"/>
          <p:nvPr/>
        </p:nvSpPr>
        <p:spPr>
          <a:xfrm>
            <a:off x="381000" y="5790009"/>
            <a:ext cx="2819400" cy="646331"/>
          </a:xfrm>
          <a:prstGeom prst="rect">
            <a:avLst/>
          </a:prstGeom>
          <a:solidFill>
            <a:srgbClr val="C00000"/>
          </a:solidFill>
        </p:spPr>
        <p:txBody>
          <a:bodyPr wrap="square" rtlCol="0">
            <a:spAutoFit/>
          </a:bodyPr>
          <a:lstStyle/>
          <a:p>
            <a:pPr algn="ctr"/>
            <a:r>
              <a:rPr lang="en-US" sz="3600" b="1" dirty="0" smtClean="0">
                <a:solidFill>
                  <a:schemeClr val="bg1"/>
                </a:solidFill>
              </a:rPr>
              <a:t>THAN GỖ</a:t>
            </a:r>
            <a:endParaRPr lang="en-US" sz="3600" b="1" dirty="0">
              <a:solidFill>
                <a:schemeClr val="bg1"/>
              </a:solidFill>
            </a:endParaRPr>
          </a:p>
        </p:txBody>
      </p:sp>
    </p:spTree>
    <p:extLst>
      <p:ext uri="{BB962C8B-B14F-4D97-AF65-F5344CB8AC3E}">
        <p14:creationId xmlns:p14="http://schemas.microsoft.com/office/powerpoint/2010/main" val="395485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04802" name="Text Box 2"/>
          <p:cNvSpPr txBox="1">
            <a:spLocks noChangeArrowheads="1"/>
          </p:cNvSpPr>
          <p:nvPr/>
        </p:nvSpPr>
        <p:spPr bwMode="auto">
          <a:xfrm>
            <a:off x="2705100" y="5957888"/>
            <a:ext cx="3721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b="1" dirty="0">
                <a:solidFill>
                  <a:srgbClr val="0000FF"/>
                </a:solidFill>
              </a:rPr>
              <a:t>Do </a:t>
            </a:r>
            <a:r>
              <a:rPr lang="en-US" b="1" dirty="0" err="1">
                <a:solidFill>
                  <a:srgbClr val="0000FF"/>
                </a:solidFill>
              </a:rPr>
              <a:t>có</a:t>
            </a:r>
            <a:r>
              <a:rPr lang="en-US" b="1" dirty="0">
                <a:solidFill>
                  <a:srgbClr val="0000FF"/>
                </a:solidFill>
              </a:rPr>
              <a:t> </a:t>
            </a:r>
            <a:r>
              <a:rPr lang="en-US" b="1" dirty="0" err="1">
                <a:solidFill>
                  <a:srgbClr val="0000FF"/>
                </a:solidFill>
              </a:rPr>
              <a:t>khả</a:t>
            </a:r>
            <a:r>
              <a:rPr lang="en-US" b="1" dirty="0">
                <a:solidFill>
                  <a:srgbClr val="0000FF"/>
                </a:solidFill>
              </a:rPr>
              <a:t> </a:t>
            </a:r>
            <a:r>
              <a:rPr lang="en-US" b="1" dirty="0" err="1">
                <a:solidFill>
                  <a:srgbClr val="0000FF"/>
                </a:solidFill>
              </a:rPr>
              <a:t>năng</a:t>
            </a:r>
            <a:r>
              <a:rPr lang="en-US" b="1" dirty="0">
                <a:solidFill>
                  <a:srgbClr val="0000FF"/>
                </a:solidFill>
              </a:rPr>
              <a:t> </a:t>
            </a:r>
            <a:r>
              <a:rPr lang="en-US" b="1" dirty="0" err="1">
                <a:solidFill>
                  <a:srgbClr val="0000FF"/>
                </a:solidFill>
              </a:rPr>
              <a:t>hấp</a:t>
            </a:r>
            <a:r>
              <a:rPr lang="en-US" b="1" dirty="0">
                <a:solidFill>
                  <a:srgbClr val="0000FF"/>
                </a:solidFill>
              </a:rPr>
              <a:t> </a:t>
            </a:r>
            <a:r>
              <a:rPr lang="en-US" b="1" dirty="0" err="1">
                <a:solidFill>
                  <a:srgbClr val="0000FF"/>
                </a:solidFill>
              </a:rPr>
              <a:t>phụ</a:t>
            </a:r>
            <a:r>
              <a:rPr lang="en-US" b="1" dirty="0">
                <a:solidFill>
                  <a:srgbClr val="0000FF"/>
                </a:solidFill>
              </a:rPr>
              <a:t> </a:t>
            </a:r>
            <a:r>
              <a:rPr lang="en-US" b="1" dirty="0" err="1">
                <a:solidFill>
                  <a:srgbClr val="0000FF"/>
                </a:solidFill>
              </a:rPr>
              <a:t>mạnh</a:t>
            </a:r>
            <a:r>
              <a:rPr lang="en-US" b="1" dirty="0">
                <a:solidFill>
                  <a:srgbClr val="0000FF"/>
                </a:solidFill>
              </a:rPr>
              <a:t>.. </a:t>
            </a:r>
          </a:p>
        </p:txBody>
      </p:sp>
      <p:grpSp>
        <p:nvGrpSpPr>
          <p:cNvPr id="2" name="Group 3"/>
          <p:cNvGrpSpPr>
            <a:grpSpLocks/>
          </p:cNvGrpSpPr>
          <p:nvPr/>
        </p:nvGrpSpPr>
        <p:grpSpPr bwMode="auto">
          <a:xfrm>
            <a:off x="6248400" y="838200"/>
            <a:ext cx="2895600" cy="2533650"/>
            <a:chOff x="4272" y="1392"/>
            <a:chExt cx="1344" cy="1010"/>
          </a:xfrm>
        </p:grpSpPr>
        <p:pic>
          <p:nvPicPr>
            <p:cNvPr id="24598" name="Picture 4" descr="nem tha hoat ti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 y="1392"/>
              <a:ext cx="960"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9" name="Text Box 5"/>
            <p:cNvSpPr txBox="1">
              <a:spLocks noChangeArrowheads="1"/>
            </p:cNvSpPr>
            <p:nvPr/>
          </p:nvSpPr>
          <p:spPr bwMode="auto">
            <a:xfrm>
              <a:off x="4272" y="2256"/>
              <a:ext cx="1344"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dirty="0"/>
                <a:t>      </a:t>
              </a:r>
              <a:r>
                <a:rPr lang="en-US" b="1" dirty="0" err="1">
                  <a:solidFill>
                    <a:srgbClr val="0000FF"/>
                  </a:solidFill>
                </a:rPr>
                <a:t>Nệm</a:t>
              </a:r>
              <a:r>
                <a:rPr lang="en-US" b="1" dirty="0">
                  <a:solidFill>
                    <a:srgbClr val="0000FF"/>
                  </a:solidFill>
                </a:rPr>
                <a:t> than </a:t>
              </a:r>
              <a:r>
                <a:rPr lang="en-US" b="1" dirty="0" err="1">
                  <a:solidFill>
                    <a:srgbClr val="0000FF"/>
                  </a:solidFill>
                </a:rPr>
                <a:t>hoạt</a:t>
              </a:r>
              <a:r>
                <a:rPr lang="en-US" b="1" dirty="0">
                  <a:solidFill>
                    <a:srgbClr val="0000FF"/>
                  </a:solidFill>
                </a:rPr>
                <a:t> </a:t>
              </a:r>
              <a:r>
                <a:rPr lang="en-US" b="1" dirty="0" err="1">
                  <a:solidFill>
                    <a:srgbClr val="0000FF"/>
                  </a:solidFill>
                </a:rPr>
                <a:t>tính</a:t>
              </a:r>
              <a:endParaRPr lang="en-US" b="1" dirty="0">
                <a:solidFill>
                  <a:srgbClr val="0000FF"/>
                </a:solidFill>
              </a:endParaRPr>
            </a:p>
          </p:txBody>
        </p:sp>
      </p:grpSp>
      <p:grpSp>
        <p:nvGrpSpPr>
          <p:cNvPr id="3" name="Group 6"/>
          <p:cNvGrpSpPr>
            <a:grpSpLocks/>
          </p:cNvGrpSpPr>
          <p:nvPr/>
        </p:nvGrpSpPr>
        <p:grpSpPr bwMode="auto">
          <a:xfrm>
            <a:off x="-76200" y="762000"/>
            <a:ext cx="2743200" cy="2983083"/>
            <a:chOff x="144" y="1536"/>
            <a:chExt cx="1288" cy="1275"/>
          </a:xfrm>
        </p:grpSpPr>
        <p:pic>
          <p:nvPicPr>
            <p:cNvPr id="24596" name="Picture 7" descr="SC180798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1536"/>
              <a:ext cx="996" cy="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7" name="Text Box 8"/>
            <p:cNvSpPr txBox="1">
              <a:spLocks noChangeArrowheads="1"/>
            </p:cNvSpPr>
            <p:nvPr/>
          </p:nvSpPr>
          <p:spPr bwMode="auto">
            <a:xfrm>
              <a:off x="144" y="2640"/>
              <a:ext cx="1288"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b="1" dirty="0" err="1">
                  <a:solidFill>
                    <a:srgbClr val="0000FF"/>
                  </a:solidFill>
                </a:rPr>
                <a:t>Mặt</a:t>
              </a:r>
              <a:r>
                <a:rPr lang="en-US" sz="2000" b="1" dirty="0">
                  <a:solidFill>
                    <a:srgbClr val="0000FF"/>
                  </a:solidFill>
                </a:rPr>
                <a:t> </a:t>
              </a:r>
              <a:r>
                <a:rPr lang="en-US" sz="2000" b="1" dirty="0" err="1">
                  <a:solidFill>
                    <a:srgbClr val="0000FF"/>
                  </a:solidFill>
                </a:rPr>
                <a:t>nạ</a:t>
              </a:r>
              <a:r>
                <a:rPr lang="en-US" sz="2000" b="1" dirty="0">
                  <a:solidFill>
                    <a:srgbClr val="0000FF"/>
                  </a:solidFill>
                </a:rPr>
                <a:t> </a:t>
              </a:r>
              <a:r>
                <a:rPr lang="en-US" sz="2000" b="1" dirty="0" err="1">
                  <a:solidFill>
                    <a:srgbClr val="0000FF"/>
                  </a:solidFill>
                </a:rPr>
                <a:t>phòng</a:t>
              </a:r>
              <a:r>
                <a:rPr lang="en-US" sz="2000" b="1" dirty="0">
                  <a:solidFill>
                    <a:srgbClr val="0000FF"/>
                  </a:solidFill>
                </a:rPr>
                <a:t> </a:t>
              </a:r>
              <a:r>
                <a:rPr lang="en-US" sz="2000" b="1" dirty="0" err="1">
                  <a:solidFill>
                    <a:srgbClr val="0000FF"/>
                  </a:solidFill>
                </a:rPr>
                <a:t>độc</a:t>
              </a:r>
              <a:endParaRPr lang="en-US" sz="2000" b="1" dirty="0">
                <a:solidFill>
                  <a:srgbClr val="0000FF"/>
                </a:solidFill>
              </a:endParaRPr>
            </a:p>
          </p:txBody>
        </p:sp>
      </p:grpSp>
      <p:sp>
        <p:nvSpPr>
          <p:cNvPr id="204809" name="Text Box 9"/>
          <p:cNvSpPr txBox="1">
            <a:spLocks noChangeArrowheads="1"/>
          </p:cNvSpPr>
          <p:nvPr/>
        </p:nvSpPr>
        <p:spPr bwMode="auto">
          <a:xfrm>
            <a:off x="6324600" y="6224588"/>
            <a:ext cx="2590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dirty="0" err="1">
                <a:solidFill>
                  <a:srgbClr val="0000FF"/>
                </a:solidFill>
              </a:rPr>
              <a:t>Công</a:t>
            </a:r>
            <a:r>
              <a:rPr lang="en-US" b="1" dirty="0">
                <a:solidFill>
                  <a:srgbClr val="0000FF"/>
                </a:solidFill>
              </a:rPr>
              <a:t> </a:t>
            </a:r>
            <a:r>
              <a:rPr lang="en-US" b="1" dirty="0" err="1">
                <a:solidFill>
                  <a:srgbClr val="0000FF"/>
                </a:solidFill>
              </a:rPr>
              <a:t>nghiệp</a:t>
            </a:r>
            <a:r>
              <a:rPr lang="en-US" b="1" dirty="0">
                <a:solidFill>
                  <a:srgbClr val="0000FF"/>
                </a:solidFill>
              </a:rPr>
              <a:t> </a:t>
            </a:r>
            <a:r>
              <a:rPr lang="en-US" b="1" dirty="0" err="1">
                <a:solidFill>
                  <a:srgbClr val="0000FF"/>
                </a:solidFill>
              </a:rPr>
              <a:t>hóa</a:t>
            </a:r>
            <a:r>
              <a:rPr lang="en-US" b="1" dirty="0">
                <a:solidFill>
                  <a:srgbClr val="0000FF"/>
                </a:solidFill>
              </a:rPr>
              <a:t> </a:t>
            </a:r>
            <a:r>
              <a:rPr lang="en-US" b="1" dirty="0" err="1">
                <a:solidFill>
                  <a:srgbClr val="0000FF"/>
                </a:solidFill>
              </a:rPr>
              <a:t>chất</a:t>
            </a:r>
            <a:endParaRPr lang="en-US" b="1" dirty="0">
              <a:solidFill>
                <a:srgbClr val="0000FF"/>
              </a:solidFill>
            </a:endParaRPr>
          </a:p>
        </p:txBody>
      </p:sp>
      <p:grpSp>
        <p:nvGrpSpPr>
          <p:cNvPr id="4" name="Group 11"/>
          <p:cNvGrpSpPr>
            <a:grpSpLocks/>
          </p:cNvGrpSpPr>
          <p:nvPr/>
        </p:nvGrpSpPr>
        <p:grpSpPr bwMode="auto">
          <a:xfrm>
            <a:off x="0" y="4343401"/>
            <a:ext cx="2705100" cy="1813322"/>
            <a:chOff x="4128" y="1872"/>
            <a:chExt cx="1704" cy="914"/>
          </a:xfrm>
        </p:grpSpPr>
        <p:pic>
          <p:nvPicPr>
            <p:cNvPr id="24594" name="Picture 12" descr="Khau%20trang%20than%20hoat%20tinh"/>
            <p:cNvPicPr>
              <a:picLocks noChangeAspect="1" noChangeArrowheads="1"/>
            </p:cNvPicPr>
            <p:nvPr/>
          </p:nvPicPr>
          <p:blipFill>
            <a:blip r:embed="rId5">
              <a:extLst>
                <a:ext uri="{28A0092B-C50C-407E-A947-70E740481C1C}">
                  <a14:useLocalDpi xmlns:a14="http://schemas.microsoft.com/office/drawing/2010/main" val="0"/>
                </a:ext>
              </a:extLst>
            </a:blip>
            <a:srcRect t="16000" b="16000"/>
            <a:stretch>
              <a:fillRect/>
            </a:stretch>
          </p:blipFill>
          <p:spPr bwMode="auto">
            <a:xfrm>
              <a:off x="4320" y="1872"/>
              <a:ext cx="1200"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5" name="Text Box 13"/>
            <p:cNvSpPr txBox="1">
              <a:spLocks noChangeArrowheads="1"/>
            </p:cNvSpPr>
            <p:nvPr/>
          </p:nvSpPr>
          <p:spPr bwMode="auto">
            <a:xfrm>
              <a:off x="4128" y="2600"/>
              <a:ext cx="1704"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dirty="0" err="1">
                  <a:solidFill>
                    <a:srgbClr val="0000FF"/>
                  </a:solidFill>
                </a:rPr>
                <a:t>Khẩu</a:t>
              </a:r>
              <a:r>
                <a:rPr lang="en-US" b="1" dirty="0">
                  <a:solidFill>
                    <a:srgbClr val="0000FF"/>
                  </a:solidFill>
                </a:rPr>
                <a:t> </a:t>
              </a:r>
              <a:r>
                <a:rPr lang="en-US" b="1" dirty="0" err="1">
                  <a:solidFill>
                    <a:srgbClr val="0000FF"/>
                  </a:solidFill>
                </a:rPr>
                <a:t>trang</a:t>
              </a:r>
              <a:r>
                <a:rPr lang="en-US" b="1" dirty="0">
                  <a:solidFill>
                    <a:srgbClr val="0000FF"/>
                  </a:solidFill>
                </a:rPr>
                <a:t> </a:t>
              </a:r>
              <a:r>
                <a:rPr lang="en-US" b="1" dirty="0" err="1">
                  <a:solidFill>
                    <a:srgbClr val="0000FF"/>
                  </a:solidFill>
                </a:rPr>
                <a:t>phòng</a:t>
              </a:r>
              <a:r>
                <a:rPr lang="en-US" b="1" dirty="0">
                  <a:solidFill>
                    <a:srgbClr val="0000FF"/>
                  </a:solidFill>
                </a:rPr>
                <a:t> </a:t>
              </a:r>
              <a:r>
                <a:rPr lang="en-US" b="1" dirty="0" err="1">
                  <a:solidFill>
                    <a:srgbClr val="0000FF"/>
                  </a:solidFill>
                </a:rPr>
                <a:t>độc</a:t>
              </a:r>
              <a:endParaRPr lang="en-US" b="1" dirty="0">
                <a:solidFill>
                  <a:srgbClr val="0000FF"/>
                </a:solidFill>
              </a:endParaRPr>
            </a:p>
          </p:txBody>
        </p:sp>
      </p:grpSp>
      <p:grpSp>
        <p:nvGrpSpPr>
          <p:cNvPr id="5" name="Group 14"/>
          <p:cNvGrpSpPr>
            <a:grpSpLocks/>
          </p:cNvGrpSpPr>
          <p:nvPr/>
        </p:nvGrpSpPr>
        <p:grpSpPr bwMode="auto">
          <a:xfrm>
            <a:off x="6248400" y="3733800"/>
            <a:ext cx="3048000" cy="2419350"/>
            <a:chOff x="4080" y="1872"/>
            <a:chExt cx="1632" cy="1245"/>
          </a:xfrm>
        </p:grpSpPr>
        <p:pic>
          <p:nvPicPr>
            <p:cNvPr id="24592" name="Picture 15" descr="Filter%20single loc nuo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2" y="1872"/>
              <a:ext cx="1152" cy="1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3" name="Text Box 16"/>
            <p:cNvSpPr txBox="1">
              <a:spLocks noChangeArrowheads="1"/>
            </p:cNvSpPr>
            <p:nvPr/>
          </p:nvSpPr>
          <p:spPr bwMode="auto">
            <a:xfrm>
              <a:off x="4080" y="2928"/>
              <a:ext cx="1632"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dirty="0" err="1">
                  <a:solidFill>
                    <a:srgbClr val="0000FF"/>
                  </a:solidFill>
                </a:rPr>
                <a:t>Máy</a:t>
              </a:r>
              <a:r>
                <a:rPr lang="en-US" b="1" dirty="0">
                  <a:solidFill>
                    <a:srgbClr val="0000FF"/>
                  </a:solidFill>
                </a:rPr>
                <a:t> </a:t>
              </a:r>
              <a:r>
                <a:rPr lang="en-US" b="1" dirty="0" err="1">
                  <a:solidFill>
                    <a:srgbClr val="0000FF"/>
                  </a:solidFill>
                </a:rPr>
                <a:t>lọc</a:t>
              </a:r>
              <a:r>
                <a:rPr lang="en-US" b="1" dirty="0">
                  <a:solidFill>
                    <a:srgbClr val="0000FF"/>
                  </a:solidFill>
                </a:rPr>
                <a:t> </a:t>
              </a:r>
              <a:r>
                <a:rPr lang="en-US" b="1" dirty="0" err="1">
                  <a:solidFill>
                    <a:srgbClr val="0000FF"/>
                  </a:solidFill>
                </a:rPr>
                <a:t>nước</a:t>
              </a:r>
              <a:r>
                <a:rPr lang="en-US" b="1" dirty="0">
                  <a:solidFill>
                    <a:srgbClr val="0000FF"/>
                  </a:solidFill>
                </a:rPr>
                <a:t> </a:t>
              </a:r>
              <a:r>
                <a:rPr lang="en-US" b="1" dirty="0" err="1">
                  <a:solidFill>
                    <a:srgbClr val="0000FF"/>
                  </a:solidFill>
                </a:rPr>
                <a:t>tinh</a:t>
              </a:r>
              <a:r>
                <a:rPr lang="en-US" b="1" dirty="0">
                  <a:solidFill>
                    <a:srgbClr val="0000FF"/>
                  </a:solidFill>
                </a:rPr>
                <a:t> </a:t>
              </a:r>
              <a:r>
                <a:rPr lang="en-US" b="1" dirty="0" err="1">
                  <a:solidFill>
                    <a:srgbClr val="0000FF"/>
                  </a:solidFill>
                </a:rPr>
                <a:t>khiết</a:t>
              </a:r>
              <a:endParaRPr lang="en-US" b="1" dirty="0">
                <a:solidFill>
                  <a:srgbClr val="0000FF"/>
                </a:solidFill>
              </a:endParaRPr>
            </a:p>
          </p:txBody>
        </p:sp>
      </p:grpSp>
      <p:pic>
        <p:nvPicPr>
          <p:cNvPr id="204817" name="Picture 17" descr="thanhoattinh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9900" y="1524000"/>
            <a:ext cx="2743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8"/>
          <p:cNvGrpSpPr>
            <a:grpSpLocks/>
          </p:cNvGrpSpPr>
          <p:nvPr/>
        </p:nvGrpSpPr>
        <p:grpSpPr bwMode="auto">
          <a:xfrm>
            <a:off x="2286000" y="2819400"/>
            <a:ext cx="685800" cy="2133600"/>
            <a:chOff x="1728" y="1920"/>
            <a:chExt cx="432" cy="1344"/>
          </a:xfrm>
        </p:grpSpPr>
        <p:sp>
          <p:nvSpPr>
            <p:cNvPr id="24590" name="Line 19"/>
            <p:cNvSpPr>
              <a:spLocks noChangeShapeType="1"/>
            </p:cNvSpPr>
            <p:nvPr/>
          </p:nvSpPr>
          <p:spPr bwMode="auto">
            <a:xfrm flipH="1" flipV="1">
              <a:off x="1728" y="1920"/>
              <a:ext cx="432" cy="624"/>
            </a:xfrm>
            <a:prstGeom prst="line">
              <a:avLst/>
            </a:prstGeom>
            <a:noFill/>
            <a:ln w="38100">
              <a:solidFill>
                <a:srgbClr val="D60093"/>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4591" name="Line 20"/>
            <p:cNvSpPr>
              <a:spLocks noChangeShapeType="1"/>
            </p:cNvSpPr>
            <p:nvPr/>
          </p:nvSpPr>
          <p:spPr bwMode="auto">
            <a:xfrm flipH="1">
              <a:off x="1824" y="2544"/>
              <a:ext cx="336" cy="720"/>
            </a:xfrm>
            <a:prstGeom prst="line">
              <a:avLst/>
            </a:prstGeom>
            <a:noFill/>
            <a:ln w="38100">
              <a:solidFill>
                <a:srgbClr val="D60093"/>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7" name="Group 21"/>
          <p:cNvGrpSpPr>
            <a:grpSpLocks/>
          </p:cNvGrpSpPr>
          <p:nvPr/>
        </p:nvGrpSpPr>
        <p:grpSpPr bwMode="auto">
          <a:xfrm rot="-10507803">
            <a:off x="5867400" y="2667000"/>
            <a:ext cx="685800" cy="2133600"/>
            <a:chOff x="3360" y="1920"/>
            <a:chExt cx="432" cy="1344"/>
          </a:xfrm>
        </p:grpSpPr>
        <p:sp>
          <p:nvSpPr>
            <p:cNvPr id="24588" name="Line 22"/>
            <p:cNvSpPr>
              <a:spLocks noChangeShapeType="1"/>
            </p:cNvSpPr>
            <p:nvPr/>
          </p:nvSpPr>
          <p:spPr bwMode="auto">
            <a:xfrm flipH="1" flipV="1">
              <a:off x="3360" y="1920"/>
              <a:ext cx="432" cy="624"/>
            </a:xfrm>
            <a:prstGeom prst="line">
              <a:avLst/>
            </a:prstGeom>
            <a:noFill/>
            <a:ln w="38100">
              <a:solidFill>
                <a:srgbClr val="D60093"/>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4589" name="Line 23"/>
            <p:cNvSpPr>
              <a:spLocks noChangeShapeType="1"/>
            </p:cNvSpPr>
            <p:nvPr/>
          </p:nvSpPr>
          <p:spPr bwMode="auto">
            <a:xfrm flipH="1">
              <a:off x="3456" y="2544"/>
              <a:ext cx="336" cy="720"/>
            </a:xfrm>
            <a:prstGeom prst="line">
              <a:avLst/>
            </a:prstGeom>
            <a:noFill/>
            <a:ln w="38100">
              <a:solidFill>
                <a:srgbClr val="D60093"/>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pSp>
      <p:sp>
        <p:nvSpPr>
          <p:cNvPr id="24" name="TextBox 23"/>
          <p:cNvSpPr txBox="1"/>
          <p:nvPr/>
        </p:nvSpPr>
        <p:spPr>
          <a:xfrm>
            <a:off x="2590800" y="5136417"/>
            <a:ext cx="3721101" cy="584775"/>
          </a:xfrm>
          <a:prstGeom prst="rect">
            <a:avLst/>
          </a:prstGeom>
          <a:solidFill>
            <a:srgbClr val="C00000"/>
          </a:solidFill>
        </p:spPr>
        <p:txBody>
          <a:bodyPr wrap="square" rtlCol="0">
            <a:spAutoFit/>
          </a:bodyPr>
          <a:lstStyle/>
          <a:p>
            <a:r>
              <a:rPr lang="en-US" sz="3200" b="1" dirty="0" smtClean="0">
                <a:solidFill>
                  <a:schemeClr val="bg1"/>
                </a:solidFill>
              </a:rPr>
              <a:t>THAN HOẠT TÍNH</a:t>
            </a:r>
            <a:endParaRPr lang="en-US" sz="3200" b="1" dirty="0">
              <a:solidFill>
                <a:schemeClr val="bg1"/>
              </a:solidFill>
            </a:endParaRPr>
          </a:p>
        </p:txBody>
      </p:sp>
    </p:spTree>
    <p:extLst>
      <p:ext uri="{BB962C8B-B14F-4D97-AF65-F5344CB8AC3E}">
        <p14:creationId xmlns:p14="http://schemas.microsoft.com/office/powerpoint/2010/main" val="2656406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alphaModFix amt="20000"/>
            <a:lum/>
          </a:blip>
          <a:srcRect/>
          <a:stretch>
            <a:fillRect/>
          </a:stretch>
        </a:blipFill>
        <a:effectLst/>
      </p:bgPr>
    </p:bg>
    <p:spTree>
      <p:nvGrpSpPr>
        <p:cNvPr id="1" name=""/>
        <p:cNvGrpSpPr/>
        <p:nvPr/>
      </p:nvGrpSpPr>
      <p:grpSpPr>
        <a:xfrm>
          <a:off x="0" y="0"/>
          <a:ext cx="0" cy="0"/>
          <a:chOff x="0" y="0"/>
          <a:chExt cx="0" cy="0"/>
        </a:xfrm>
      </p:grpSpPr>
      <p:pic>
        <p:nvPicPr>
          <p:cNvPr id="205826" name="Picture 2" descr="Than muoi5">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l="7317" t="13333" r="7317" b="10001"/>
          <a:stretch>
            <a:fillRect/>
          </a:stretch>
        </p:blipFill>
        <p:spPr bwMode="auto">
          <a:xfrm>
            <a:off x="3352800" y="1676400"/>
            <a:ext cx="2667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a:off x="152400" y="457200"/>
            <a:ext cx="2514600" cy="5581650"/>
            <a:chOff x="240" y="1296"/>
            <a:chExt cx="1440" cy="2508"/>
          </a:xfrm>
        </p:grpSpPr>
        <p:grpSp>
          <p:nvGrpSpPr>
            <p:cNvPr id="25614" name="Group 5"/>
            <p:cNvGrpSpPr>
              <a:grpSpLocks/>
            </p:cNvGrpSpPr>
            <p:nvPr/>
          </p:nvGrpSpPr>
          <p:grpSpPr bwMode="auto">
            <a:xfrm>
              <a:off x="240" y="2112"/>
              <a:ext cx="1440" cy="1692"/>
              <a:chOff x="192" y="1572"/>
              <a:chExt cx="780" cy="1266"/>
            </a:xfrm>
          </p:grpSpPr>
          <p:pic>
            <p:nvPicPr>
              <p:cNvPr id="25616" name="Picture 6" descr="Canon_BCI_6">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 y="1572"/>
                <a:ext cx="780" cy="5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5617" name="Picture 7" descr="1161745120">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 y="2256"/>
                <a:ext cx="696" cy="58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pic>
          <p:nvPicPr>
            <p:cNvPr id="25615" name="Picture 8" descr="muc"/>
            <p:cNvPicPr>
              <a:picLocks noChangeAspect="1" noChangeArrowheads="1"/>
            </p:cNvPicPr>
            <p:nvPr/>
          </p:nvPicPr>
          <p:blipFill>
            <a:blip r:embed="rId9" cstate="print">
              <a:extLst>
                <a:ext uri="{28A0092B-C50C-407E-A947-70E740481C1C}">
                  <a14:useLocalDpi xmlns:a14="http://schemas.microsoft.com/office/drawing/2010/main" val="0"/>
                </a:ext>
              </a:extLst>
            </a:blip>
            <a:srcRect t="22728"/>
            <a:stretch>
              <a:fillRect/>
            </a:stretch>
          </p:blipFill>
          <p:spPr bwMode="auto">
            <a:xfrm>
              <a:off x="240" y="1296"/>
              <a:ext cx="1440"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833" name="Rectangle 9"/>
          <p:cNvSpPr>
            <a:spLocks noChangeArrowheads="1"/>
          </p:cNvSpPr>
          <p:nvPr/>
        </p:nvSpPr>
        <p:spPr bwMode="auto">
          <a:xfrm>
            <a:off x="263525" y="4114800"/>
            <a:ext cx="11929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2400" b="1" dirty="0" err="1">
                <a:solidFill>
                  <a:srgbClr val="0000FF"/>
                </a:solidFill>
                <a:latin typeface="+mj-lt"/>
              </a:rPr>
              <a:t>Mực</a:t>
            </a:r>
            <a:r>
              <a:rPr lang="en-US" sz="2400" b="1" dirty="0">
                <a:solidFill>
                  <a:srgbClr val="0000FF"/>
                </a:solidFill>
                <a:latin typeface="+mj-lt"/>
              </a:rPr>
              <a:t> in</a:t>
            </a:r>
          </a:p>
        </p:txBody>
      </p:sp>
      <p:pic>
        <p:nvPicPr>
          <p:cNvPr id="205834" name="Picture 10" descr="NordicWinterTir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24600" y="533400"/>
            <a:ext cx="2819400"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35" name="Rectangle 11"/>
          <p:cNvSpPr>
            <a:spLocks noChangeArrowheads="1"/>
          </p:cNvSpPr>
          <p:nvPr/>
        </p:nvSpPr>
        <p:spPr bwMode="auto">
          <a:xfrm>
            <a:off x="6477000" y="3032125"/>
            <a:ext cx="2667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sz="2400" b="1" dirty="0" err="1">
                <a:solidFill>
                  <a:srgbClr val="0000FF"/>
                </a:solidFill>
                <a:latin typeface="+mj-lt"/>
              </a:rPr>
              <a:t>Chất</a:t>
            </a:r>
            <a:r>
              <a:rPr lang="en-US" sz="2400" b="1" dirty="0">
                <a:solidFill>
                  <a:srgbClr val="0000FF"/>
                </a:solidFill>
                <a:latin typeface="+mj-lt"/>
              </a:rPr>
              <a:t> </a:t>
            </a:r>
            <a:r>
              <a:rPr lang="en-US" sz="2400" b="1" dirty="0" err="1">
                <a:solidFill>
                  <a:srgbClr val="0000FF"/>
                </a:solidFill>
                <a:latin typeface="+mj-lt"/>
              </a:rPr>
              <a:t>độn</a:t>
            </a:r>
            <a:r>
              <a:rPr lang="en-US" sz="2400" b="1" dirty="0">
                <a:solidFill>
                  <a:srgbClr val="0000FF"/>
                </a:solidFill>
                <a:latin typeface="+mj-lt"/>
              </a:rPr>
              <a:t> </a:t>
            </a:r>
            <a:r>
              <a:rPr lang="en-US" sz="2400" b="1" dirty="0" err="1">
                <a:solidFill>
                  <a:srgbClr val="0000FF"/>
                </a:solidFill>
                <a:latin typeface="+mj-lt"/>
              </a:rPr>
              <a:t>cao</a:t>
            </a:r>
            <a:r>
              <a:rPr lang="en-US" sz="2400" b="1" dirty="0">
                <a:solidFill>
                  <a:srgbClr val="0000FF"/>
                </a:solidFill>
                <a:latin typeface="+mj-lt"/>
              </a:rPr>
              <a:t> </a:t>
            </a:r>
            <a:r>
              <a:rPr lang="en-US" sz="2400" b="1" dirty="0" err="1">
                <a:solidFill>
                  <a:srgbClr val="0000FF"/>
                </a:solidFill>
                <a:latin typeface="+mj-lt"/>
              </a:rPr>
              <a:t>su</a:t>
            </a:r>
            <a:endParaRPr lang="en-US" sz="2400" b="1" dirty="0">
              <a:solidFill>
                <a:srgbClr val="0000FF"/>
              </a:solidFill>
              <a:latin typeface="+mj-lt"/>
            </a:endParaRPr>
          </a:p>
        </p:txBody>
      </p:sp>
      <p:grpSp>
        <p:nvGrpSpPr>
          <p:cNvPr id="4" name="Group 12"/>
          <p:cNvGrpSpPr>
            <a:grpSpLocks/>
          </p:cNvGrpSpPr>
          <p:nvPr/>
        </p:nvGrpSpPr>
        <p:grpSpPr bwMode="auto">
          <a:xfrm>
            <a:off x="6629400" y="3733800"/>
            <a:ext cx="2286000" cy="2359025"/>
            <a:chOff x="4224" y="2352"/>
            <a:chExt cx="1248" cy="1486"/>
          </a:xfrm>
        </p:grpSpPr>
        <p:pic>
          <p:nvPicPr>
            <p:cNvPr id="25612" name="Picture 13" descr="IMG0149A"/>
            <p:cNvPicPr>
              <a:picLocks noChangeAspect="1" noChangeArrowheads="1"/>
            </p:cNvPicPr>
            <p:nvPr/>
          </p:nvPicPr>
          <p:blipFill>
            <a:blip r:embed="rId11">
              <a:extLst>
                <a:ext uri="{28A0092B-C50C-407E-A947-70E740481C1C}">
                  <a14:useLocalDpi xmlns:a14="http://schemas.microsoft.com/office/drawing/2010/main" val="0"/>
                </a:ext>
              </a:extLst>
            </a:blip>
            <a:srcRect l="5084" t="3999" r="8475" b="6000"/>
            <a:stretch>
              <a:fillRect/>
            </a:stretch>
          </p:blipFill>
          <p:spPr bwMode="auto">
            <a:xfrm>
              <a:off x="4224" y="2352"/>
              <a:ext cx="1248" cy="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3" name="Rectangle 14"/>
            <p:cNvSpPr>
              <a:spLocks noChangeArrowheads="1"/>
            </p:cNvSpPr>
            <p:nvPr/>
          </p:nvSpPr>
          <p:spPr bwMode="auto">
            <a:xfrm>
              <a:off x="4320" y="3567"/>
              <a:ext cx="101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2200" b="1" dirty="0">
                  <a:solidFill>
                    <a:srgbClr val="0000FF"/>
                  </a:solidFill>
                  <a:latin typeface="+mj-lt"/>
                </a:rPr>
                <a:t>Xi </a:t>
              </a:r>
              <a:r>
                <a:rPr lang="en-US" sz="2200" b="1" dirty="0" err="1">
                  <a:solidFill>
                    <a:srgbClr val="0000FF"/>
                  </a:solidFill>
                  <a:latin typeface="+mj-lt"/>
                </a:rPr>
                <a:t>đánh</a:t>
              </a:r>
              <a:r>
                <a:rPr lang="en-US" sz="2200" b="1" dirty="0">
                  <a:solidFill>
                    <a:srgbClr val="0000FF"/>
                  </a:solidFill>
                  <a:latin typeface="+mj-lt"/>
                </a:rPr>
                <a:t> </a:t>
              </a:r>
              <a:r>
                <a:rPr lang="en-US" sz="2200" b="1" dirty="0" err="1">
                  <a:solidFill>
                    <a:srgbClr val="0000FF"/>
                  </a:solidFill>
                  <a:latin typeface="+mj-lt"/>
                </a:rPr>
                <a:t>giày</a:t>
              </a:r>
              <a:endParaRPr lang="en-US" sz="2200" b="1" dirty="0">
                <a:solidFill>
                  <a:srgbClr val="0000FF"/>
                </a:solidFill>
                <a:latin typeface="+mj-lt"/>
              </a:endParaRPr>
            </a:p>
          </p:txBody>
        </p:sp>
      </p:grpSp>
      <p:sp>
        <p:nvSpPr>
          <p:cNvPr id="205839" name="Line 15"/>
          <p:cNvSpPr>
            <a:spLocks noChangeShapeType="1"/>
          </p:cNvSpPr>
          <p:nvPr/>
        </p:nvSpPr>
        <p:spPr bwMode="auto">
          <a:xfrm flipV="1">
            <a:off x="6172200" y="2362200"/>
            <a:ext cx="609600" cy="762000"/>
          </a:xfrm>
          <a:prstGeom prst="line">
            <a:avLst/>
          </a:prstGeom>
          <a:noFill/>
          <a:ln w="38100">
            <a:solidFill>
              <a:srgbClr val="D60093"/>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05840" name="Line 16"/>
          <p:cNvSpPr>
            <a:spLocks noChangeShapeType="1"/>
          </p:cNvSpPr>
          <p:nvPr/>
        </p:nvSpPr>
        <p:spPr bwMode="auto">
          <a:xfrm>
            <a:off x="6172200" y="3352800"/>
            <a:ext cx="685800" cy="609600"/>
          </a:xfrm>
          <a:prstGeom prst="line">
            <a:avLst/>
          </a:prstGeom>
          <a:noFill/>
          <a:ln w="38100">
            <a:solidFill>
              <a:srgbClr val="D60093"/>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05841" name="Line 17"/>
          <p:cNvSpPr>
            <a:spLocks noChangeShapeType="1"/>
          </p:cNvSpPr>
          <p:nvPr/>
        </p:nvSpPr>
        <p:spPr bwMode="auto">
          <a:xfrm flipH="1">
            <a:off x="2743200" y="3352800"/>
            <a:ext cx="457200" cy="0"/>
          </a:xfrm>
          <a:prstGeom prst="line">
            <a:avLst/>
          </a:prstGeom>
          <a:noFill/>
          <a:ln w="3175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TextBox 17">
            <a:hlinkClick r:id="rId3" action="ppaction://hlinksldjump"/>
          </p:cNvPr>
          <p:cNvSpPr txBox="1"/>
          <p:nvPr/>
        </p:nvSpPr>
        <p:spPr>
          <a:xfrm>
            <a:off x="3276600" y="5443320"/>
            <a:ext cx="2819400" cy="646331"/>
          </a:xfrm>
          <a:prstGeom prst="rect">
            <a:avLst/>
          </a:prstGeom>
          <a:solidFill>
            <a:srgbClr val="C00000"/>
          </a:solidFill>
        </p:spPr>
        <p:txBody>
          <a:bodyPr wrap="square" rtlCol="0">
            <a:spAutoFit/>
          </a:bodyPr>
          <a:lstStyle/>
          <a:p>
            <a:r>
              <a:rPr lang="en-US" sz="3600" b="1" dirty="0" smtClean="0">
                <a:solidFill>
                  <a:schemeClr val="bg1"/>
                </a:solidFill>
              </a:rPr>
              <a:t>THAN MUỘI</a:t>
            </a:r>
            <a:endParaRPr lang="en-US" sz="3600" b="1" dirty="0">
              <a:solidFill>
                <a:schemeClr val="bg1"/>
              </a:solidFill>
            </a:endParaRPr>
          </a:p>
        </p:txBody>
      </p:sp>
    </p:spTree>
    <p:extLst>
      <p:ext uri="{BB962C8B-B14F-4D97-AF65-F5344CB8AC3E}">
        <p14:creationId xmlns:p14="http://schemas.microsoft.com/office/powerpoint/2010/main" val="3969449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CACBON</a:t>
            </a:r>
            <a:endParaRPr lang="en-US" b="1" dirty="0">
              <a:solidFill>
                <a:schemeClr val="bg1"/>
              </a:solidFill>
            </a:endParaRPr>
          </a:p>
        </p:txBody>
      </p:sp>
      <p:sp>
        <p:nvSpPr>
          <p:cNvPr id="3" name="Content Placeholder 2"/>
          <p:cNvSpPr>
            <a:spLocks noGrp="1"/>
          </p:cNvSpPr>
          <p:nvPr>
            <p:ph idx="1"/>
          </p:nvPr>
        </p:nvSpPr>
        <p:spPr>
          <a:xfrm>
            <a:off x="457200" y="1981200"/>
            <a:ext cx="8229600" cy="4144963"/>
          </a:xfrm>
        </p:spPr>
        <p:txBody>
          <a:bodyPr/>
          <a:lstStyle/>
          <a:p>
            <a:pPr>
              <a:buFont typeface="Wingdings" pitchFamily="2" charset="2"/>
              <a:buChar char="Ø"/>
            </a:pPr>
            <a:r>
              <a:rPr lang="en-US" dirty="0"/>
              <a:t> </a:t>
            </a:r>
            <a:r>
              <a:rPr lang="en-US" dirty="0" err="1" smtClean="0"/>
              <a:t>Nguồn</a:t>
            </a:r>
            <a:r>
              <a:rPr lang="en-US" dirty="0" smtClean="0"/>
              <a:t> </a:t>
            </a:r>
            <a:r>
              <a:rPr lang="en-US" dirty="0" err="1" smtClean="0"/>
              <a:t>gốc</a:t>
            </a:r>
            <a:r>
              <a:rPr lang="en-US" dirty="0" smtClean="0"/>
              <a:t> </a:t>
            </a:r>
            <a:r>
              <a:rPr lang="en-US" dirty="0" err="1"/>
              <a:t>t</a:t>
            </a:r>
            <a:r>
              <a:rPr lang="en-US" dirty="0" err="1" smtClean="0"/>
              <a:t>ên</a:t>
            </a:r>
            <a:r>
              <a:rPr lang="en-US" dirty="0" smtClean="0"/>
              <a:t> </a:t>
            </a:r>
            <a:r>
              <a:rPr lang="en-US" dirty="0" err="1" smtClean="0"/>
              <a:t>gọi</a:t>
            </a:r>
            <a:r>
              <a:rPr lang="en-US" dirty="0" smtClean="0"/>
              <a:t>: </a:t>
            </a:r>
            <a:r>
              <a:rPr lang="en-US" dirty="0" err="1" smtClean="0"/>
              <a:t>tiếng</a:t>
            </a:r>
            <a:r>
              <a:rPr lang="en-US" dirty="0" smtClean="0"/>
              <a:t> </a:t>
            </a:r>
            <a:r>
              <a:rPr lang="en-US" dirty="0" err="1" smtClean="0"/>
              <a:t>Latinh</a:t>
            </a:r>
            <a:r>
              <a:rPr lang="en-US" dirty="0" smtClean="0"/>
              <a:t> </a:t>
            </a:r>
            <a:r>
              <a:rPr lang="en-US" i="1" dirty="0" smtClean="0"/>
              <a:t>“</a:t>
            </a:r>
            <a:r>
              <a:rPr lang="en-US" i="1" dirty="0" err="1" smtClean="0"/>
              <a:t>carbo</a:t>
            </a:r>
            <a:r>
              <a:rPr lang="en-US" i="1" dirty="0" smtClean="0"/>
              <a:t>”</a:t>
            </a:r>
            <a:r>
              <a:rPr lang="en-US" dirty="0" smtClean="0"/>
              <a:t> (</a:t>
            </a:r>
            <a:r>
              <a:rPr lang="en-US" dirty="0" err="1" smtClean="0"/>
              <a:t>nghĩa</a:t>
            </a:r>
            <a:r>
              <a:rPr lang="en-US" dirty="0" smtClean="0"/>
              <a:t> </a:t>
            </a:r>
            <a:r>
              <a:rPr lang="en-US" dirty="0" err="1" smtClean="0"/>
              <a:t>là</a:t>
            </a:r>
            <a:r>
              <a:rPr lang="en-US" dirty="0" smtClean="0"/>
              <a:t> than)</a:t>
            </a:r>
          </a:p>
          <a:p>
            <a:pPr>
              <a:buFont typeface="Wingdings" pitchFamily="2" charset="2"/>
              <a:buChar char="Ø"/>
            </a:pPr>
            <a:r>
              <a:rPr lang="en-US" dirty="0" err="1" smtClean="0"/>
              <a:t>Khám</a:t>
            </a:r>
            <a:r>
              <a:rPr lang="en-US" dirty="0" smtClean="0"/>
              <a:t> </a:t>
            </a:r>
            <a:r>
              <a:rPr lang="en-US" dirty="0" err="1" smtClean="0"/>
              <a:t>phá</a:t>
            </a:r>
            <a:r>
              <a:rPr lang="en-US" dirty="0" smtClean="0"/>
              <a:t>: </a:t>
            </a:r>
            <a:r>
              <a:rPr lang="en-US" dirty="0" err="1" smtClean="0"/>
              <a:t>tìm</a:t>
            </a:r>
            <a:r>
              <a:rPr lang="en-US" dirty="0" smtClean="0"/>
              <a:t> </a:t>
            </a:r>
            <a:r>
              <a:rPr lang="en-US" dirty="0" err="1" smtClean="0"/>
              <a:t>thấy</a:t>
            </a:r>
            <a:r>
              <a:rPr lang="en-US" dirty="0" smtClean="0"/>
              <a:t> </a:t>
            </a:r>
            <a:r>
              <a:rPr lang="en-US" dirty="0" err="1" smtClean="0"/>
              <a:t>từ</a:t>
            </a:r>
            <a:r>
              <a:rPr lang="en-US" dirty="0" smtClean="0"/>
              <a:t> </a:t>
            </a:r>
            <a:r>
              <a:rPr lang="en-US" dirty="0" err="1" smtClean="0"/>
              <a:t>thời</a:t>
            </a:r>
            <a:r>
              <a:rPr lang="en-US" dirty="0" smtClean="0"/>
              <a:t> </a:t>
            </a:r>
            <a:r>
              <a:rPr lang="en-US" dirty="0" err="1" smtClean="0"/>
              <a:t>tiền</a:t>
            </a:r>
            <a:r>
              <a:rPr lang="en-US" dirty="0" smtClean="0"/>
              <a:t> </a:t>
            </a:r>
            <a:r>
              <a:rPr lang="en-US" dirty="0" err="1" smtClean="0"/>
              <a:t>sử</a:t>
            </a:r>
            <a:endParaRPr lang="en-US" dirty="0"/>
          </a:p>
        </p:txBody>
      </p:sp>
      <p:sp>
        <p:nvSpPr>
          <p:cNvPr id="4" name="TextBox 3"/>
          <p:cNvSpPr txBox="1"/>
          <p:nvPr/>
        </p:nvSpPr>
        <p:spPr>
          <a:xfrm>
            <a:off x="2845018" y="3962400"/>
            <a:ext cx="4237057" cy="646331"/>
          </a:xfrm>
          <a:prstGeom prst="rect">
            <a:avLst/>
          </a:prstGeom>
          <a:solidFill>
            <a:srgbClr val="0070C0"/>
          </a:solidFill>
          <a:scene3d>
            <a:camera prst="orthographicFront"/>
            <a:lightRig rig="threePt" dir="t"/>
          </a:scene3d>
          <a:sp3d>
            <a:bevelT w="152400" h="50800" prst="softRound"/>
          </a:sp3d>
        </p:spPr>
        <p:style>
          <a:lnRef idx="2">
            <a:schemeClr val="accent2"/>
          </a:lnRef>
          <a:fillRef idx="1">
            <a:schemeClr val="lt1"/>
          </a:fillRef>
          <a:effectRef idx="0">
            <a:schemeClr val="accent2"/>
          </a:effectRef>
          <a:fontRef idx="minor">
            <a:schemeClr val="dk1"/>
          </a:fontRef>
        </p:style>
        <p:txBody>
          <a:bodyPr wrap="none" rtlCol="0">
            <a:spAutoFit/>
            <a:sp3d extrusionH="57150">
              <a:bevelT w="38100" h="38100" prst="angle"/>
            </a:sp3d>
          </a:bodyPr>
          <a:lstStyle/>
          <a:p>
            <a:r>
              <a:rPr lang="en-US" sz="3600" b="1" dirty="0" err="1" smtClean="0">
                <a:solidFill>
                  <a:schemeClr val="bg1"/>
                </a:solidFill>
              </a:rPr>
              <a:t>Kí</a:t>
            </a:r>
            <a:r>
              <a:rPr lang="en-US" sz="3600" b="1" dirty="0" smtClean="0">
                <a:solidFill>
                  <a:schemeClr val="bg1"/>
                </a:solidFill>
              </a:rPr>
              <a:t> </a:t>
            </a:r>
            <a:r>
              <a:rPr lang="en-US" sz="3600" b="1" dirty="0" err="1" smtClean="0">
                <a:solidFill>
                  <a:schemeClr val="bg1"/>
                </a:solidFill>
              </a:rPr>
              <a:t>hiệu</a:t>
            </a:r>
            <a:r>
              <a:rPr lang="en-US" sz="3600" b="1" dirty="0" smtClean="0">
                <a:solidFill>
                  <a:schemeClr val="bg1"/>
                </a:solidFill>
              </a:rPr>
              <a:t> </a:t>
            </a:r>
            <a:r>
              <a:rPr lang="en-US" sz="3600" b="1" dirty="0" err="1" smtClean="0">
                <a:solidFill>
                  <a:schemeClr val="bg1"/>
                </a:solidFill>
              </a:rPr>
              <a:t>hóa</a:t>
            </a:r>
            <a:r>
              <a:rPr lang="en-US" sz="3600" b="1" dirty="0" smtClean="0">
                <a:solidFill>
                  <a:schemeClr val="bg1"/>
                </a:solidFill>
              </a:rPr>
              <a:t> </a:t>
            </a:r>
            <a:r>
              <a:rPr lang="en-US" sz="3600" b="1" dirty="0" err="1" smtClean="0">
                <a:solidFill>
                  <a:schemeClr val="bg1"/>
                </a:solidFill>
              </a:rPr>
              <a:t>học</a:t>
            </a:r>
            <a:r>
              <a:rPr lang="en-US" sz="3600" b="1" dirty="0" smtClean="0">
                <a:solidFill>
                  <a:schemeClr val="bg1"/>
                </a:solidFill>
              </a:rPr>
              <a:t>: C</a:t>
            </a:r>
            <a:endParaRPr lang="en-US" sz="3600" b="1" dirty="0">
              <a:solidFill>
                <a:schemeClr val="bg1"/>
              </a:solidFill>
            </a:endParaRPr>
          </a:p>
        </p:txBody>
      </p:sp>
    </p:spTree>
    <p:extLst>
      <p:ext uri="{BB962C8B-B14F-4D97-AF65-F5344CB8AC3E}">
        <p14:creationId xmlns:p14="http://schemas.microsoft.com/office/powerpoint/2010/main" val="122269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86925599"/>
              </p:ext>
            </p:extLst>
          </p:nvPr>
        </p:nvGraphicFramePr>
        <p:xfrm>
          <a:off x="0" y="-6153"/>
          <a:ext cx="9144000" cy="6717602"/>
        </p:xfrm>
        <a:graphic>
          <a:graphicData uri="http://schemas.openxmlformats.org/drawingml/2006/table">
            <a:tbl>
              <a:tblPr firstRow="1" firstCol="1" bandRow="1">
                <a:tableStyleId>{5C22544A-7EE6-4342-B048-85BDC9FD1C3A}</a:tableStyleId>
              </a:tblPr>
              <a:tblGrid>
                <a:gridCol w="1600200"/>
                <a:gridCol w="1495800"/>
                <a:gridCol w="3304800"/>
                <a:gridCol w="2743200"/>
              </a:tblGrid>
              <a:tr h="668252">
                <a:tc>
                  <a:txBody>
                    <a:bodyPr/>
                    <a:lstStyle/>
                    <a:p>
                      <a:pPr marL="0" marR="0" algn="ctr">
                        <a:lnSpc>
                          <a:spcPct val="115000"/>
                        </a:lnSpc>
                        <a:spcBef>
                          <a:spcPts val="0"/>
                        </a:spcBef>
                        <a:spcAft>
                          <a:spcPts val="0"/>
                        </a:spcAft>
                        <a:tabLst>
                          <a:tab pos="2882900" algn="ctr"/>
                          <a:tab pos="5765800" algn="r"/>
                        </a:tabLst>
                      </a:pPr>
                      <a:r>
                        <a:rPr lang="en-US" sz="2800" dirty="0">
                          <a:solidFill>
                            <a:schemeClr val="tx1"/>
                          </a:solidFill>
                          <a:effectLst/>
                          <a:latin typeface="Times New Roman" pitchFamily="18" charset="0"/>
                          <a:cs typeface="Times New Roman" pitchFamily="18" charset="0"/>
                        </a:rPr>
                        <a:t> </a:t>
                      </a:r>
                      <a:endParaRPr lang="en-US" sz="28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tabLst>
                          <a:tab pos="2882900" algn="ctr"/>
                          <a:tab pos="5765800" algn="r"/>
                        </a:tabLst>
                      </a:pPr>
                      <a:r>
                        <a:rPr lang="en-US" sz="2800" dirty="0" err="1">
                          <a:solidFill>
                            <a:schemeClr val="tx1"/>
                          </a:solidFill>
                          <a:effectLst/>
                          <a:latin typeface="Times New Roman" pitchFamily="18" charset="0"/>
                          <a:cs typeface="Times New Roman" pitchFamily="18" charset="0"/>
                        </a:rPr>
                        <a:t>Cấu</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trúc</a:t>
                      </a:r>
                      <a:endParaRPr lang="en-US" sz="28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tabLst>
                          <a:tab pos="2882900" algn="ctr"/>
                          <a:tab pos="5765800" algn="r"/>
                        </a:tabLst>
                      </a:pPr>
                      <a:r>
                        <a:rPr lang="en-US" sz="2800" dirty="0" err="1">
                          <a:solidFill>
                            <a:schemeClr val="tx1"/>
                          </a:solidFill>
                          <a:effectLst/>
                          <a:latin typeface="Times New Roman" pitchFamily="18" charset="0"/>
                          <a:cs typeface="Times New Roman" pitchFamily="18" charset="0"/>
                        </a:rPr>
                        <a:t>Tính</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chất</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vật</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lý</a:t>
                      </a:r>
                      <a:endParaRPr lang="en-US" sz="28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tabLst>
                          <a:tab pos="2882900" algn="ctr"/>
                          <a:tab pos="5765800" algn="r"/>
                        </a:tabLst>
                      </a:pPr>
                      <a:r>
                        <a:rPr lang="en-US" sz="2800" dirty="0" err="1">
                          <a:solidFill>
                            <a:schemeClr val="tx1"/>
                          </a:solidFill>
                          <a:effectLst/>
                          <a:latin typeface="Times New Roman" pitchFamily="18" charset="0"/>
                          <a:cs typeface="Times New Roman" pitchFamily="18" charset="0"/>
                        </a:rPr>
                        <a:t>Ứng</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dụng</a:t>
                      </a:r>
                      <a:endParaRPr lang="en-US" sz="2800" dirty="0">
                        <a:solidFill>
                          <a:schemeClr val="tx1"/>
                        </a:solidFill>
                        <a:effectLst/>
                        <a:latin typeface="Times New Roman" pitchFamily="18" charset="0"/>
                        <a:ea typeface="Calibri"/>
                        <a:cs typeface="Times New Roman" pitchFamily="18" charset="0"/>
                      </a:endParaRPr>
                    </a:p>
                  </a:txBody>
                  <a:tcPr marL="68580" marR="68580" marT="0" marB="0"/>
                </a:tc>
              </a:tr>
              <a:tr h="2063249">
                <a:tc>
                  <a:txBody>
                    <a:bodyPr/>
                    <a:lstStyle/>
                    <a:p>
                      <a:pPr marL="0" marR="0" algn="ctr">
                        <a:lnSpc>
                          <a:spcPct val="115000"/>
                        </a:lnSpc>
                        <a:spcBef>
                          <a:spcPts val="0"/>
                        </a:spcBef>
                        <a:spcAft>
                          <a:spcPts val="0"/>
                        </a:spcAft>
                        <a:tabLst>
                          <a:tab pos="2882900" algn="ctr"/>
                          <a:tab pos="5765800" algn="r"/>
                        </a:tabLst>
                      </a:pPr>
                      <a:r>
                        <a:rPr lang="en-US" sz="2800">
                          <a:solidFill>
                            <a:schemeClr val="tx1"/>
                          </a:solidFill>
                          <a:effectLst/>
                          <a:latin typeface="Times New Roman" pitchFamily="18" charset="0"/>
                          <a:cs typeface="Times New Roman" pitchFamily="18" charset="0"/>
                        </a:rPr>
                        <a:t>Kim cương</a:t>
                      </a:r>
                      <a:endParaRPr lang="en-US" sz="28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tabLst>
                          <a:tab pos="2882900" algn="ctr"/>
                          <a:tab pos="5765800" algn="r"/>
                        </a:tabLst>
                      </a:pPr>
                      <a:r>
                        <a:rPr lang="en-US" sz="2400" dirty="0">
                          <a:solidFill>
                            <a:schemeClr val="tx1"/>
                          </a:solidFill>
                          <a:effectLst/>
                          <a:latin typeface="Times New Roman" pitchFamily="18" charset="0"/>
                          <a:cs typeface="Times New Roman" pitchFamily="18" charset="0"/>
                        </a:rPr>
                        <a:t> </a:t>
                      </a:r>
                      <a:r>
                        <a:rPr lang="en-US" sz="2400" dirty="0" err="1" smtClean="0">
                          <a:solidFill>
                            <a:schemeClr val="tx1"/>
                          </a:solidFill>
                          <a:effectLst/>
                          <a:latin typeface="Times New Roman" pitchFamily="18" charset="0"/>
                          <a:cs typeface="Times New Roman" pitchFamily="18" charset="0"/>
                        </a:rPr>
                        <a:t>Tứ</a:t>
                      </a:r>
                      <a:r>
                        <a:rPr lang="en-US" sz="2400" baseline="0" dirty="0" smtClean="0">
                          <a:solidFill>
                            <a:schemeClr val="tx1"/>
                          </a:solidFill>
                          <a:effectLst/>
                          <a:latin typeface="Times New Roman" pitchFamily="18" charset="0"/>
                          <a:cs typeface="Times New Roman" pitchFamily="18" charset="0"/>
                        </a:rPr>
                        <a:t> </a:t>
                      </a:r>
                      <a:r>
                        <a:rPr lang="en-US" sz="2400" baseline="0" dirty="0" err="1" smtClean="0">
                          <a:solidFill>
                            <a:schemeClr val="tx1"/>
                          </a:solidFill>
                          <a:effectLst/>
                          <a:latin typeface="Times New Roman" pitchFamily="18" charset="0"/>
                          <a:cs typeface="Times New Roman" pitchFamily="18" charset="0"/>
                        </a:rPr>
                        <a:t>diện</a:t>
                      </a:r>
                      <a:r>
                        <a:rPr lang="en-US" sz="2400" baseline="0" dirty="0" smtClean="0">
                          <a:solidFill>
                            <a:schemeClr val="tx1"/>
                          </a:solidFill>
                          <a:effectLst/>
                          <a:latin typeface="Times New Roman" pitchFamily="18" charset="0"/>
                          <a:cs typeface="Times New Roman" pitchFamily="18" charset="0"/>
                        </a:rPr>
                        <a:t> </a:t>
                      </a:r>
                      <a:r>
                        <a:rPr lang="en-US" sz="2400" baseline="0" dirty="0" err="1" smtClean="0">
                          <a:solidFill>
                            <a:schemeClr val="tx1"/>
                          </a:solidFill>
                          <a:effectLst/>
                          <a:latin typeface="Times New Roman" pitchFamily="18" charset="0"/>
                          <a:cs typeface="Times New Roman" pitchFamily="18" charset="0"/>
                        </a:rPr>
                        <a:t>đều</a:t>
                      </a:r>
                      <a:endParaRPr lang="en-US" sz="24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tabLst>
                          <a:tab pos="2882900" algn="ctr"/>
                          <a:tab pos="5765800" algn="r"/>
                        </a:tabLst>
                      </a:pPr>
                      <a:r>
                        <a:rPr lang="en-US" sz="2400" dirty="0" smtClean="0">
                          <a:solidFill>
                            <a:schemeClr val="tx1"/>
                          </a:solidFill>
                          <a:effectLst/>
                          <a:latin typeface="Times New Roman" pitchFamily="18" charset="0"/>
                          <a:cs typeface="Times New Roman" pitchFamily="18" charset="0"/>
                        </a:rPr>
                        <a:t>-</a:t>
                      </a:r>
                      <a:r>
                        <a:rPr lang="en-US" sz="2400" baseline="0" dirty="0" smtClean="0">
                          <a:solidFill>
                            <a:schemeClr val="tx1"/>
                          </a:solidFill>
                          <a:effectLst/>
                          <a:latin typeface="Times New Roman" pitchFamily="18" charset="0"/>
                          <a:cs typeface="Times New Roman" pitchFamily="18" charset="0"/>
                        </a:rPr>
                        <a:t> </a:t>
                      </a:r>
                      <a:r>
                        <a:rPr lang="en-US" sz="2400" dirty="0" err="1" smtClean="0">
                          <a:solidFill>
                            <a:schemeClr val="tx1"/>
                          </a:solidFill>
                          <a:effectLst/>
                          <a:latin typeface="Times New Roman" pitchFamily="18" charset="0"/>
                          <a:cs typeface="Times New Roman" pitchFamily="18" charset="0"/>
                        </a:rPr>
                        <a:t>Trong</a:t>
                      </a:r>
                      <a:r>
                        <a:rPr lang="en-US" sz="2400" baseline="0" dirty="0" smtClean="0">
                          <a:solidFill>
                            <a:schemeClr val="tx1"/>
                          </a:solidFill>
                          <a:effectLst/>
                          <a:latin typeface="Times New Roman" pitchFamily="18" charset="0"/>
                          <a:cs typeface="Times New Roman" pitchFamily="18" charset="0"/>
                        </a:rPr>
                        <a:t> </a:t>
                      </a:r>
                      <a:r>
                        <a:rPr lang="en-US" sz="2400" baseline="0" dirty="0" err="1" smtClean="0">
                          <a:solidFill>
                            <a:schemeClr val="tx1"/>
                          </a:solidFill>
                          <a:effectLst/>
                          <a:latin typeface="Times New Roman" pitchFamily="18" charset="0"/>
                          <a:cs typeface="Times New Roman" pitchFamily="18" charset="0"/>
                        </a:rPr>
                        <a:t>suốt</a:t>
                      </a:r>
                      <a:r>
                        <a:rPr lang="en-US" sz="2400" baseline="0" dirty="0" smtClean="0">
                          <a:solidFill>
                            <a:schemeClr val="tx1"/>
                          </a:solidFill>
                          <a:effectLst/>
                          <a:latin typeface="Times New Roman" pitchFamily="18" charset="0"/>
                          <a:cs typeface="Times New Roman" pitchFamily="18" charset="0"/>
                        </a:rPr>
                        <a:t>, </a:t>
                      </a:r>
                      <a:r>
                        <a:rPr lang="en-US" sz="2400" baseline="0" dirty="0" err="1" smtClean="0">
                          <a:solidFill>
                            <a:schemeClr val="tx1"/>
                          </a:solidFill>
                          <a:effectLst/>
                          <a:latin typeface="Times New Roman" pitchFamily="18" charset="0"/>
                          <a:cs typeface="Times New Roman" pitchFamily="18" charset="0"/>
                        </a:rPr>
                        <a:t>không</a:t>
                      </a:r>
                      <a:r>
                        <a:rPr lang="en-US" sz="2400" baseline="0" dirty="0" smtClean="0">
                          <a:solidFill>
                            <a:schemeClr val="tx1"/>
                          </a:solidFill>
                          <a:effectLst/>
                          <a:latin typeface="Times New Roman" pitchFamily="18" charset="0"/>
                          <a:cs typeface="Times New Roman" pitchFamily="18" charset="0"/>
                        </a:rPr>
                        <a:t> </a:t>
                      </a:r>
                      <a:r>
                        <a:rPr lang="en-US" sz="2400" baseline="0" dirty="0" err="1" smtClean="0">
                          <a:solidFill>
                            <a:schemeClr val="tx1"/>
                          </a:solidFill>
                          <a:effectLst/>
                          <a:latin typeface="Times New Roman" pitchFamily="18" charset="0"/>
                          <a:cs typeface="Times New Roman" pitchFamily="18" charset="0"/>
                        </a:rPr>
                        <a:t>màu</a:t>
                      </a:r>
                      <a:endParaRPr lang="en-US" sz="2400" baseline="0" dirty="0" smtClean="0">
                        <a:solidFill>
                          <a:schemeClr val="tx1"/>
                        </a:solidFill>
                        <a:effectLst/>
                        <a:latin typeface="Times New Roman" pitchFamily="18" charset="0"/>
                        <a:cs typeface="Times New Roman" pitchFamily="18" charset="0"/>
                      </a:endParaRPr>
                    </a:p>
                    <a:p>
                      <a:pPr marL="0" marR="0" indent="0" algn="just">
                        <a:lnSpc>
                          <a:spcPct val="115000"/>
                        </a:lnSpc>
                        <a:spcBef>
                          <a:spcPts val="0"/>
                        </a:spcBef>
                        <a:spcAft>
                          <a:spcPts val="0"/>
                        </a:spcAft>
                        <a:buFontTx/>
                        <a:buNone/>
                        <a:tabLst>
                          <a:tab pos="2882900" algn="ctr"/>
                          <a:tab pos="5765800" algn="r"/>
                        </a:tabLst>
                      </a:pPr>
                      <a:r>
                        <a:rPr lang="en-US" sz="2400" baseline="0" dirty="0" smtClean="0">
                          <a:solidFill>
                            <a:schemeClr val="tx1"/>
                          </a:solidFill>
                          <a:effectLst/>
                          <a:latin typeface="Times New Roman" pitchFamily="18" charset="0"/>
                          <a:ea typeface="Calibri"/>
                          <a:cs typeface="Times New Roman" pitchFamily="18" charset="0"/>
                        </a:rPr>
                        <a:t>- </a:t>
                      </a:r>
                      <a:r>
                        <a:rPr lang="en-US" sz="2400" baseline="0" dirty="0" err="1" smtClean="0">
                          <a:solidFill>
                            <a:schemeClr val="tx1"/>
                          </a:solidFill>
                          <a:effectLst/>
                          <a:latin typeface="Times New Roman" pitchFamily="18" charset="0"/>
                          <a:ea typeface="Calibri"/>
                          <a:cs typeface="Times New Roman" pitchFamily="18" charset="0"/>
                        </a:rPr>
                        <a:t>Không</a:t>
                      </a:r>
                      <a:r>
                        <a:rPr lang="en-US" sz="2400" baseline="0" dirty="0" smtClean="0">
                          <a:solidFill>
                            <a:schemeClr val="tx1"/>
                          </a:solidFill>
                          <a:effectLst/>
                          <a:latin typeface="Times New Roman" pitchFamily="18" charset="0"/>
                          <a:ea typeface="Calibri"/>
                          <a:cs typeface="Times New Roman" pitchFamily="18" charset="0"/>
                        </a:rPr>
                        <a:t> </a:t>
                      </a:r>
                      <a:r>
                        <a:rPr lang="en-US" sz="2400" baseline="0" dirty="0" err="1" smtClean="0">
                          <a:solidFill>
                            <a:schemeClr val="tx1"/>
                          </a:solidFill>
                          <a:effectLst/>
                          <a:latin typeface="Times New Roman" pitchFamily="18" charset="0"/>
                          <a:ea typeface="Calibri"/>
                          <a:cs typeface="Times New Roman" pitchFamily="18" charset="0"/>
                        </a:rPr>
                        <a:t>dẫn</a:t>
                      </a:r>
                      <a:r>
                        <a:rPr lang="en-US" sz="2400" baseline="0" dirty="0" smtClean="0">
                          <a:solidFill>
                            <a:schemeClr val="tx1"/>
                          </a:solidFill>
                          <a:effectLst/>
                          <a:latin typeface="Times New Roman" pitchFamily="18" charset="0"/>
                          <a:ea typeface="Calibri"/>
                          <a:cs typeface="Times New Roman" pitchFamily="18" charset="0"/>
                        </a:rPr>
                        <a:t> </a:t>
                      </a:r>
                      <a:r>
                        <a:rPr lang="en-US" sz="2400" baseline="0" dirty="0" err="1" smtClean="0">
                          <a:solidFill>
                            <a:schemeClr val="tx1"/>
                          </a:solidFill>
                          <a:effectLst/>
                          <a:latin typeface="Times New Roman" pitchFamily="18" charset="0"/>
                          <a:ea typeface="Calibri"/>
                          <a:cs typeface="Times New Roman" pitchFamily="18" charset="0"/>
                        </a:rPr>
                        <a:t>điện</a:t>
                      </a:r>
                      <a:r>
                        <a:rPr lang="en-US" sz="2400" baseline="0" dirty="0" smtClean="0">
                          <a:solidFill>
                            <a:schemeClr val="tx1"/>
                          </a:solidFill>
                          <a:effectLst/>
                          <a:latin typeface="Times New Roman" pitchFamily="18" charset="0"/>
                          <a:ea typeface="Calibri"/>
                          <a:cs typeface="Times New Roman" pitchFamily="18" charset="0"/>
                        </a:rPr>
                        <a:t>, </a:t>
                      </a:r>
                      <a:r>
                        <a:rPr lang="en-US" sz="2400" baseline="0" dirty="0" err="1" smtClean="0">
                          <a:solidFill>
                            <a:schemeClr val="tx1"/>
                          </a:solidFill>
                          <a:effectLst/>
                          <a:latin typeface="Times New Roman" pitchFamily="18" charset="0"/>
                          <a:ea typeface="Calibri"/>
                          <a:cs typeface="Times New Roman" pitchFamily="18" charset="0"/>
                        </a:rPr>
                        <a:t>dẫn</a:t>
                      </a:r>
                      <a:r>
                        <a:rPr lang="en-US" sz="2400" baseline="0" dirty="0" smtClean="0">
                          <a:solidFill>
                            <a:schemeClr val="tx1"/>
                          </a:solidFill>
                          <a:effectLst/>
                          <a:latin typeface="Times New Roman" pitchFamily="18" charset="0"/>
                          <a:ea typeface="Calibri"/>
                          <a:cs typeface="Times New Roman" pitchFamily="18" charset="0"/>
                        </a:rPr>
                        <a:t> </a:t>
                      </a:r>
                      <a:r>
                        <a:rPr lang="en-US" sz="2400" baseline="0" dirty="0" err="1" smtClean="0">
                          <a:solidFill>
                            <a:schemeClr val="tx1"/>
                          </a:solidFill>
                          <a:effectLst/>
                          <a:latin typeface="Times New Roman" pitchFamily="18" charset="0"/>
                          <a:ea typeface="Calibri"/>
                          <a:cs typeface="Times New Roman" pitchFamily="18" charset="0"/>
                        </a:rPr>
                        <a:t>nhiệt</a:t>
                      </a:r>
                      <a:r>
                        <a:rPr lang="en-US" sz="2400" baseline="0" dirty="0" smtClean="0">
                          <a:solidFill>
                            <a:schemeClr val="tx1"/>
                          </a:solidFill>
                          <a:effectLst/>
                          <a:latin typeface="Times New Roman" pitchFamily="18" charset="0"/>
                          <a:ea typeface="Calibri"/>
                          <a:cs typeface="Times New Roman" pitchFamily="18" charset="0"/>
                        </a:rPr>
                        <a:t> </a:t>
                      </a:r>
                      <a:r>
                        <a:rPr lang="en-US" sz="2400" baseline="0" dirty="0" err="1" smtClean="0">
                          <a:solidFill>
                            <a:schemeClr val="tx1"/>
                          </a:solidFill>
                          <a:effectLst/>
                          <a:latin typeface="Times New Roman" pitchFamily="18" charset="0"/>
                          <a:ea typeface="Calibri"/>
                          <a:cs typeface="Times New Roman" pitchFamily="18" charset="0"/>
                        </a:rPr>
                        <a:t>kém</a:t>
                      </a:r>
                      <a:endParaRPr lang="en-US" sz="2400" baseline="0" dirty="0" smtClean="0">
                        <a:solidFill>
                          <a:schemeClr val="tx1"/>
                        </a:solidFill>
                        <a:effectLst/>
                        <a:latin typeface="Times New Roman" pitchFamily="18" charset="0"/>
                        <a:ea typeface="Calibri"/>
                        <a:cs typeface="Times New Roman" pitchFamily="18" charset="0"/>
                      </a:endParaRPr>
                    </a:p>
                    <a:p>
                      <a:pPr marL="0" marR="0" indent="0" algn="just">
                        <a:lnSpc>
                          <a:spcPct val="115000"/>
                        </a:lnSpc>
                        <a:spcBef>
                          <a:spcPts val="0"/>
                        </a:spcBef>
                        <a:spcAft>
                          <a:spcPts val="0"/>
                        </a:spcAft>
                        <a:buFontTx/>
                        <a:buNone/>
                        <a:tabLst>
                          <a:tab pos="2882900" algn="ctr"/>
                          <a:tab pos="5765800" algn="r"/>
                        </a:tabLst>
                      </a:pPr>
                      <a:r>
                        <a:rPr lang="en-US" sz="2400" baseline="0" dirty="0" smtClean="0">
                          <a:solidFill>
                            <a:schemeClr val="tx1"/>
                          </a:solidFill>
                          <a:effectLst/>
                          <a:latin typeface="Times New Roman" pitchFamily="18" charset="0"/>
                          <a:ea typeface="Calibri"/>
                          <a:cs typeface="Times New Roman" pitchFamily="18" charset="0"/>
                        </a:rPr>
                        <a:t>- </a:t>
                      </a:r>
                      <a:r>
                        <a:rPr lang="en-US" sz="2400" baseline="0" dirty="0" err="1" smtClean="0">
                          <a:solidFill>
                            <a:schemeClr val="tx1"/>
                          </a:solidFill>
                          <a:effectLst/>
                          <a:latin typeface="Times New Roman" pitchFamily="18" charset="0"/>
                          <a:ea typeface="Calibri"/>
                          <a:cs typeface="Times New Roman" pitchFamily="18" charset="0"/>
                        </a:rPr>
                        <a:t>Rất</a:t>
                      </a:r>
                      <a:r>
                        <a:rPr lang="en-US" sz="2400" baseline="0" dirty="0" smtClean="0">
                          <a:solidFill>
                            <a:schemeClr val="tx1"/>
                          </a:solidFill>
                          <a:effectLst/>
                          <a:latin typeface="Times New Roman" pitchFamily="18" charset="0"/>
                          <a:ea typeface="Calibri"/>
                          <a:cs typeface="Times New Roman" pitchFamily="18" charset="0"/>
                        </a:rPr>
                        <a:t> </a:t>
                      </a:r>
                      <a:r>
                        <a:rPr lang="en-US" sz="2400" baseline="0" dirty="0" err="1" smtClean="0">
                          <a:solidFill>
                            <a:schemeClr val="tx1"/>
                          </a:solidFill>
                          <a:effectLst/>
                          <a:latin typeface="Times New Roman" pitchFamily="18" charset="0"/>
                          <a:ea typeface="Calibri"/>
                          <a:cs typeface="Times New Roman" pitchFamily="18" charset="0"/>
                        </a:rPr>
                        <a:t>cứng</a:t>
                      </a:r>
                      <a:endParaRPr lang="en-US" sz="24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tabLst>
                          <a:tab pos="2882900" algn="ctr"/>
                          <a:tab pos="5765800" algn="r"/>
                        </a:tabLst>
                      </a:pPr>
                      <a:r>
                        <a:rPr lang="en-US" sz="2400" dirty="0" smtClean="0">
                          <a:solidFill>
                            <a:schemeClr val="tx1"/>
                          </a:solidFill>
                          <a:effectLst/>
                          <a:latin typeface="Times New Roman" pitchFamily="18" charset="0"/>
                          <a:cs typeface="Times New Roman" pitchFamily="18" charset="0"/>
                        </a:rPr>
                        <a:t>-</a:t>
                      </a:r>
                      <a:r>
                        <a:rPr lang="en-US" sz="2400" baseline="0" dirty="0" smtClean="0">
                          <a:solidFill>
                            <a:schemeClr val="tx1"/>
                          </a:solidFill>
                          <a:effectLst/>
                          <a:latin typeface="Times New Roman" pitchFamily="18" charset="0"/>
                          <a:cs typeface="Times New Roman" pitchFamily="18" charset="0"/>
                        </a:rPr>
                        <a:t> </a:t>
                      </a:r>
                      <a:r>
                        <a:rPr lang="en-US" sz="2400" dirty="0" err="1" smtClean="0">
                          <a:solidFill>
                            <a:schemeClr val="tx1"/>
                          </a:solidFill>
                          <a:effectLst/>
                          <a:latin typeface="Times New Roman" pitchFamily="18" charset="0"/>
                          <a:cs typeface="Times New Roman" pitchFamily="18" charset="0"/>
                        </a:rPr>
                        <a:t>Đồ</a:t>
                      </a:r>
                      <a:r>
                        <a:rPr lang="en-US" sz="2400" baseline="0" dirty="0" smtClean="0">
                          <a:solidFill>
                            <a:schemeClr val="tx1"/>
                          </a:solidFill>
                          <a:effectLst/>
                          <a:latin typeface="Times New Roman" pitchFamily="18" charset="0"/>
                          <a:cs typeface="Times New Roman" pitchFamily="18" charset="0"/>
                        </a:rPr>
                        <a:t> </a:t>
                      </a:r>
                      <a:r>
                        <a:rPr lang="en-US" sz="2400" baseline="0" dirty="0" err="1" smtClean="0">
                          <a:solidFill>
                            <a:schemeClr val="tx1"/>
                          </a:solidFill>
                          <a:effectLst/>
                          <a:latin typeface="Times New Roman" pitchFamily="18" charset="0"/>
                          <a:cs typeface="Times New Roman" pitchFamily="18" charset="0"/>
                        </a:rPr>
                        <a:t>trang</a:t>
                      </a:r>
                      <a:r>
                        <a:rPr lang="en-US" sz="2400" baseline="0" dirty="0" smtClean="0">
                          <a:solidFill>
                            <a:schemeClr val="tx1"/>
                          </a:solidFill>
                          <a:effectLst/>
                          <a:latin typeface="Times New Roman" pitchFamily="18" charset="0"/>
                          <a:cs typeface="Times New Roman" pitchFamily="18" charset="0"/>
                        </a:rPr>
                        <a:t> </a:t>
                      </a:r>
                      <a:r>
                        <a:rPr lang="en-US" sz="2400" baseline="0" dirty="0" err="1" smtClean="0">
                          <a:solidFill>
                            <a:schemeClr val="tx1"/>
                          </a:solidFill>
                          <a:effectLst/>
                          <a:latin typeface="Times New Roman" pitchFamily="18" charset="0"/>
                          <a:cs typeface="Times New Roman" pitchFamily="18" charset="0"/>
                        </a:rPr>
                        <a:t>sức</a:t>
                      </a:r>
                      <a:r>
                        <a:rPr lang="en-US" sz="2400" baseline="0" dirty="0" smtClean="0">
                          <a:solidFill>
                            <a:schemeClr val="tx1"/>
                          </a:solidFill>
                          <a:effectLst/>
                          <a:latin typeface="Times New Roman" pitchFamily="18" charset="0"/>
                          <a:cs typeface="Times New Roman" pitchFamily="18" charset="0"/>
                        </a:rPr>
                        <a:t>, </a:t>
                      </a:r>
                      <a:r>
                        <a:rPr lang="en-US" sz="2400" baseline="0" dirty="0" err="1" smtClean="0">
                          <a:solidFill>
                            <a:schemeClr val="tx1"/>
                          </a:solidFill>
                          <a:effectLst/>
                          <a:latin typeface="Times New Roman" pitchFamily="18" charset="0"/>
                          <a:cs typeface="Times New Roman" pitchFamily="18" charset="0"/>
                        </a:rPr>
                        <a:t>chế</a:t>
                      </a:r>
                      <a:r>
                        <a:rPr lang="en-US" sz="2400" baseline="0" dirty="0" smtClean="0">
                          <a:solidFill>
                            <a:schemeClr val="tx1"/>
                          </a:solidFill>
                          <a:effectLst/>
                          <a:latin typeface="Times New Roman" pitchFamily="18" charset="0"/>
                          <a:cs typeface="Times New Roman" pitchFamily="18" charset="0"/>
                        </a:rPr>
                        <a:t> </a:t>
                      </a:r>
                      <a:r>
                        <a:rPr lang="en-US" sz="2400" baseline="0" dirty="0" err="1" smtClean="0">
                          <a:solidFill>
                            <a:schemeClr val="tx1"/>
                          </a:solidFill>
                          <a:effectLst/>
                          <a:latin typeface="Times New Roman" pitchFamily="18" charset="0"/>
                          <a:cs typeface="Times New Roman" pitchFamily="18" charset="0"/>
                        </a:rPr>
                        <a:t>tạo</a:t>
                      </a:r>
                      <a:r>
                        <a:rPr lang="en-US" sz="2400" baseline="0" dirty="0" smtClean="0">
                          <a:solidFill>
                            <a:schemeClr val="tx1"/>
                          </a:solidFill>
                          <a:effectLst/>
                          <a:latin typeface="Times New Roman" pitchFamily="18" charset="0"/>
                          <a:cs typeface="Times New Roman" pitchFamily="18" charset="0"/>
                        </a:rPr>
                        <a:t> </a:t>
                      </a:r>
                      <a:r>
                        <a:rPr lang="en-US" sz="2400" baseline="0" dirty="0" err="1" smtClean="0">
                          <a:solidFill>
                            <a:schemeClr val="tx1"/>
                          </a:solidFill>
                          <a:effectLst/>
                          <a:latin typeface="Times New Roman" pitchFamily="18" charset="0"/>
                          <a:cs typeface="Times New Roman" pitchFamily="18" charset="0"/>
                        </a:rPr>
                        <a:t>mũi</a:t>
                      </a:r>
                      <a:r>
                        <a:rPr lang="en-US" sz="2400" baseline="0" dirty="0" smtClean="0">
                          <a:solidFill>
                            <a:schemeClr val="tx1"/>
                          </a:solidFill>
                          <a:effectLst/>
                          <a:latin typeface="Times New Roman" pitchFamily="18" charset="0"/>
                          <a:cs typeface="Times New Roman" pitchFamily="18" charset="0"/>
                        </a:rPr>
                        <a:t> </a:t>
                      </a:r>
                      <a:r>
                        <a:rPr lang="en-US" sz="2400" baseline="0" dirty="0" err="1" smtClean="0">
                          <a:solidFill>
                            <a:schemeClr val="tx1"/>
                          </a:solidFill>
                          <a:effectLst/>
                          <a:latin typeface="Times New Roman" pitchFamily="18" charset="0"/>
                          <a:cs typeface="Times New Roman" pitchFamily="18" charset="0"/>
                        </a:rPr>
                        <a:t>khoan</a:t>
                      </a:r>
                      <a:r>
                        <a:rPr lang="en-US" sz="2400" baseline="0" dirty="0" smtClean="0">
                          <a:solidFill>
                            <a:schemeClr val="tx1"/>
                          </a:solidFill>
                          <a:effectLst/>
                          <a:latin typeface="Times New Roman" pitchFamily="18" charset="0"/>
                          <a:cs typeface="Times New Roman" pitchFamily="18" charset="0"/>
                        </a:rPr>
                        <a:t>, </a:t>
                      </a:r>
                      <a:r>
                        <a:rPr lang="en-US" sz="2400" baseline="0" dirty="0" err="1" smtClean="0">
                          <a:solidFill>
                            <a:schemeClr val="tx1"/>
                          </a:solidFill>
                          <a:effectLst/>
                          <a:latin typeface="Times New Roman" pitchFamily="18" charset="0"/>
                          <a:cs typeface="Times New Roman" pitchFamily="18" charset="0"/>
                        </a:rPr>
                        <a:t>dao</a:t>
                      </a:r>
                      <a:r>
                        <a:rPr lang="en-US" sz="2400" baseline="0" dirty="0" smtClean="0">
                          <a:solidFill>
                            <a:schemeClr val="tx1"/>
                          </a:solidFill>
                          <a:effectLst/>
                          <a:latin typeface="Times New Roman" pitchFamily="18" charset="0"/>
                          <a:cs typeface="Times New Roman" pitchFamily="18" charset="0"/>
                        </a:rPr>
                        <a:t> </a:t>
                      </a:r>
                      <a:r>
                        <a:rPr lang="en-US" sz="2400" baseline="0" dirty="0" err="1" smtClean="0">
                          <a:solidFill>
                            <a:schemeClr val="tx1"/>
                          </a:solidFill>
                          <a:effectLst/>
                          <a:latin typeface="Times New Roman" pitchFamily="18" charset="0"/>
                          <a:cs typeface="Times New Roman" pitchFamily="18" charset="0"/>
                        </a:rPr>
                        <a:t>cắt</a:t>
                      </a:r>
                      <a:r>
                        <a:rPr lang="en-US" sz="2400" baseline="0" dirty="0" smtClean="0">
                          <a:solidFill>
                            <a:schemeClr val="tx1"/>
                          </a:solidFill>
                          <a:effectLst/>
                          <a:latin typeface="Times New Roman" pitchFamily="18" charset="0"/>
                          <a:cs typeface="Times New Roman" pitchFamily="18" charset="0"/>
                        </a:rPr>
                        <a:t> </a:t>
                      </a:r>
                      <a:r>
                        <a:rPr lang="en-US" sz="2400" baseline="0" dirty="0" err="1" smtClean="0">
                          <a:solidFill>
                            <a:schemeClr val="tx1"/>
                          </a:solidFill>
                          <a:effectLst/>
                          <a:latin typeface="Times New Roman" pitchFamily="18" charset="0"/>
                          <a:cs typeface="Times New Roman" pitchFamily="18" charset="0"/>
                        </a:rPr>
                        <a:t>thủy</a:t>
                      </a:r>
                      <a:r>
                        <a:rPr lang="en-US" sz="2400" baseline="0" dirty="0" smtClean="0">
                          <a:solidFill>
                            <a:schemeClr val="tx1"/>
                          </a:solidFill>
                          <a:effectLst/>
                          <a:latin typeface="Times New Roman" pitchFamily="18" charset="0"/>
                          <a:cs typeface="Times New Roman" pitchFamily="18" charset="0"/>
                        </a:rPr>
                        <a:t> </a:t>
                      </a:r>
                      <a:r>
                        <a:rPr lang="en-US" sz="2400" baseline="0" dirty="0" err="1" smtClean="0">
                          <a:solidFill>
                            <a:schemeClr val="tx1"/>
                          </a:solidFill>
                          <a:effectLst/>
                          <a:latin typeface="Times New Roman" pitchFamily="18" charset="0"/>
                          <a:cs typeface="Times New Roman" pitchFamily="18" charset="0"/>
                        </a:rPr>
                        <a:t>tinh</a:t>
                      </a:r>
                      <a:r>
                        <a:rPr lang="en-US" sz="2400" baseline="0" dirty="0" smtClean="0">
                          <a:solidFill>
                            <a:schemeClr val="tx1"/>
                          </a:solidFill>
                          <a:effectLst/>
                          <a:latin typeface="Times New Roman" pitchFamily="18" charset="0"/>
                          <a:cs typeface="Times New Roman" pitchFamily="18" charset="0"/>
                        </a:rPr>
                        <a:t>, </a:t>
                      </a:r>
                      <a:r>
                        <a:rPr lang="en-US" sz="2400" baseline="0" dirty="0" err="1" smtClean="0">
                          <a:solidFill>
                            <a:schemeClr val="tx1"/>
                          </a:solidFill>
                          <a:effectLst/>
                          <a:latin typeface="Times New Roman" pitchFamily="18" charset="0"/>
                          <a:cs typeface="Times New Roman" pitchFamily="18" charset="0"/>
                        </a:rPr>
                        <a:t>bột</a:t>
                      </a:r>
                      <a:r>
                        <a:rPr lang="en-US" sz="2400" baseline="0" dirty="0" smtClean="0">
                          <a:solidFill>
                            <a:schemeClr val="tx1"/>
                          </a:solidFill>
                          <a:effectLst/>
                          <a:latin typeface="Times New Roman" pitchFamily="18" charset="0"/>
                          <a:cs typeface="Times New Roman" pitchFamily="18" charset="0"/>
                        </a:rPr>
                        <a:t> </a:t>
                      </a:r>
                      <a:r>
                        <a:rPr lang="en-US" sz="2400" baseline="0" dirty="0" err="1" smtClean="0">
                          <a:solidFill>
                            <a:schemeClr val="tx1"/>
                          </a:solidFill>
                          <a:effectLst/>
                          <a:latin typeface="Times New Roman" pitchFamily="18" charset="0"/>
                          <a:cs typeface="Times New Roman" pitchFamily="18" charset="0"/>
                        </a:rPr>
                        <a:t>mài</a:t>
                      </a:r>
                      <a:r>
                        <a:rPr lang="en-US" sz="2400" baseline="0" dirty="0" smtClean="0">
                          <a:solidFill>
                            <a:schemeClr val="tx1"/>
                          </a:solidFill>
                          <a:effectLst/>
                          <a:latin typeface="Times New Roman" pitchFamily="18" charset="0"/>
                          <a:cs typeface="Times New Roman" pitchFamily="18" charset="0"/>
                        </a:rPr>
                        <a:t>..</a:t>
                      </a:r>
                      <a:endParaRPr lang="en-US" sz="2400" dirty="0">
                        <a:solidFill>
                          <a:schemeClr val="tx1"/>
                        </a:solidFill>
                        <a:effectLst/>
                        <a:latin typeface="Times New Roman" pitchFamily="18" charset="0"/>
                        <a:ea typeface="Calibri"/>
                        <a:cs typeface="Times New Roman" pitchFamily="18" charset="0"/>
                      </a:endParaRPr>
                    </a:p>
                  </a:txBody>
                  <a:tcPr marL="68580" marR="68580" marT="0" marB="0"/>
                </a:tc>
              </a:tr>
              <a:tr h="1922852">
                <a:tc>
                  <a:txBody>
                    <a:bodyPr/>
                    <a:lstStyle/>
                    <a:p>
                      <a:pPr marL="0" marR="0" algn="ctr">
                        <a:lnSpc>
                          <a:spcPct val="115000"/>
                        </a:lnSpc>
                        <a:spcBef>
                          <a:spcPts val="0"/>
                        </a:spcBef>
                        <a:spcAft>
                          <a:spcPts val="0"/>
                        </a:spcAft>
                        <a:tabLst>
                          <a:tab pos="2882900" algn="ctr"/>
                          <a:tab pos="5765800" algn="r"/>
                        </a:tabLst>
                      </a:pPr>
                      <a:r>
                        <a:rPr lang="en-US" sz="2800">
                          <a:solidFill>
                            <a:schemeClr val="tx1"/>
                          </a:solidFill>
                          <a:effectLst/>
                          <a:latin typeface="Times New Roman" pitchFamily="18" charset="0"/>
                          <a:cs typeface="Times New Roman" pitchFamily="18" charset="0"/>
                        </a:rPr>
                        <a:t>Than chì</a:t>
                      </a:r>
                      <a:endParaRPr lang="en-US" sz="28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tabLst>
                          <a:tab pos="2882900" algn="ctr"/>
                          <a:tab pos="5765800" algn="r"/>
                        </a:tabLst>
                      </a:pPr>
                      <a:r>
                        <a:rPr lang="en-US" sz="2400" dirty="0">
                          <a:solidFill>
                            <a:schemeClr val="tx1"/>
                          </a:solidFill>
                          <a:effectLst/>
                          <a:latin typeface="Times New Roman" pitchFamily="18" charset="0"/>
                          <a:cs typeface="Times New Roman" pitchFamily="18" charset="0"/>
                        </a:rPr>
                        <a:t> </a:t>
                      </a:r>
                      <a:r>
                        <a:rPr lang="en-US" sz="2400" dirty="0" err="1" smtClean="0">
                          <a:solidFill>
                            <a:schemeClr val="tx1"/>
                          </a:solidFill>
                          <a:effectLst/>
                          <a:latin typeface="Times New Roman" pitchFamily="18" charset="0"/>
                          <a:cs typeface="Times New Roman" pitchFamily="18" charset="0"/>
                        </a:rPr>
                        <a:t>Cấu</a:t>
                      </a:r>
                      <a:r>
                        <a:rPr lang="en-US" sz="2400" baseline="0" dirty="0" smtClean="0">
                          <a:solidFill>
                            <a:schemeClr val="tx1"/>
                          </a:solidFill>
                          <a:effectLst/>
                          <a:latin typeface="Times New Roman" pitchFamily="18" charset="0"/>
                          <a:cs typeface="Times New Roman" pitchFamily="18" charset="0"/>
                        </a:rPr>
                        <a:t> </a:t>
                      </a:r>
                      <a:r>
                        <a:rPr lang="en-US" sz="2400" baseline="0" dirty="0" err="1" smtClean="0">
                          <a:solidFill>
                            <a:schemeClr val="tx1"/>
                          </a:solidFill>
                          <a:effectLst/>
                          <a:latin typeface="Times New Roman" pitchFamily="18" charset="0"/>
                          <a:cs typeface="Times New Roman" pitchFamily="18" charset="0"/>
                        </a:rPr>
                        <a:t>trúc</a:t>
                      </a:r>
                      <a:r>
                        <a:rPr lang="en-US" sz="2400" baseline="0" dirty="0" smtClean="0">
                          <a:solidFill>
                            <a:schemeClr val="tx1"/>
                          </a:solidFill>
                          <a:effectLst/>
                          <a:latin typeface="Times New Roman" pitchFamily="18" charset="0"/>
                          <a:cs typeface="Times New Roman" pitchFamily="18" charset="0"/>
                        </a:rPr>
                        <a:t> </a:t>
                      </a:r>
                      <a:r>
                        <a:rPr lang="en-US" sz="2400" baseline="0" dirty="0" err="1" smtClean="0">
                          <a:solidFill>
                            <a:schemeClr val="tx1"/>
                          </a:solidFill>
                          <a:effectLst/>
                          <a:latin typeface="Times New Roman" pitchFamily="18" charset="0"/>
                          <a:cs typeface="Times New Roman" pitchFamily="18" charset="0"/>
                        </a:rPr>
                        <a:t>lớp</a:t>
                      </a:r>
                      <a:endParaRPr lang="en-US" sz="24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marL="0" marR="0" indent="0" algn="just">
                        <a:lnSpc>
                          <a:spcPct val="115000"/>
                        </a:lnSpc>
                        <a:spcBef>
                          <a:spcPts val="0"/>
                        </a:spcBef>
                        <a:spcAft>
                          <a:spcPts val="0"/>
                        </a:spcAft>
                        <a:buFontTx/>
                        <a:buNone/>
                        <a:tabLst>
                          <a:tab pos="2882900" algn="ctr"/>
                          <a:tab pos="5765800" algn="r"/>
                        </a:tabLst>
                      </a:pPr>
                      <a:r>
                        <a:rPr lang="en-US" sz="2400" dirty="0" smtClean="0">
                          <a:solidFill>
                            <a:schemeClr val="tx1"/>
                          </a:solidFill>
                          <a:effectLst/>
                          <a:latin typeface="Times New Roman" pitchFamily="18" charset="0"/>
                          <a:cs typeface="Times New Roman" pitchFamily="18" charset="0"/>
                        </a:rPr>
                        <a:t>- </a:t>
                      </a:r>
                      <a:r>
                        <a:rPr lang="en-US" sz="2400" dirty="0" err="1" smtClean="0">
                          <a:solidFill>
                            <a:schemeClr val="tx1"/>
                          </a:solidFill>
                          <a:effectLst/>
                          <a:latin typeface="Times New Roman" pitchFamily="18" charset="0"/>
                          <a:cs typeface="Times New Roman" pitchFamily="18" charset="0"/>
                        </a:rPr>
                        <a:t>Màu</a:t>
                      </a:r>
                      <a:r>
                        <a:rPr lang="en-US" sz="2400" baseline="0" dirty="0" smtClean="0">
                          <a:solidFill>
                            <a:schemeClr val="tx1"/>
                          </a:solidFill>
                          <a:effectLst/>
                          <a:latin typeface="Times New Roman" pitchFamily="18" charset="0"/>
                          <a:cs typeface="Times New Roman" pitchFamily="18" charset="0"/>
                        </a:rPr>
                        <a:t> </a:t>
                      </a:r>
                      <a:r>
                        <a:rPr lang="en-US" sz="2400" baseline="0" dirty="0" err="1" smtClean="0">
                          <a:solidFill>
                            <a:schemeClr val="tx1"/>
                          </a:solidFill>
                          <a:effectLst/>
                          <a:latin typeface="Times New Roman" pitchFamily="18" charset="0"/>
                          <a:cs typeface="Times New Roman" pitchFamily="18" charset="0"/>
                        </a:rPr>
                        <a:t>xám</a:t>
                      </a:r>
                      <a:r>
                        <a:rPr lang="en-US" sz="2400" baseline="0" dirty="0" smtClean="0">
                          <a:solidFill>
                            <a:schemeClr val="tx1"/>
                          </a:solidFill>
                          <a:effectLst/>
                          <a:latin typeface="Times New Roman" pitchFamily="18" charset="0"/>
                          <a:cs typeface="Times New Roman" pitchFamily="18" charset="0"/>
                        </a:rPr>
                        <a:t> </a:t>
                      </a:r>
                      <a:r>
                        <a:rPr lang="en-US" sz="2400" baseline="0" dirty="0" err="1" smtClean="0">
                          <a:solidFill>
                            <a:schemeClr val="tx1"/>
                          </a:solidFill>
                          <a:effectLst/>
                          <a:latin typeface="Times New Roman" pitchFamily="18" charset="0"/>
                          <a:cs typeface="Times New Roman" pitchFamily="18" charset="0"/>
                        </a:rPr>
                        <a:t>đen</a:t>
                      </a:r>
                      <a:endParaRPr lang="en-US" sz="2400" baseline="0" dirty="0" smtClean="0">
                        <a:solidFill>
                          <a:schemeClr val="tx1"/>
                        </a:solidFill>
                        <a:effectLst/>
                        <a:latin typeface="Times New Roman" pitchFamily="18" charset="0"/>
                        <a:cs typeface="Times New Roman" pitchFamily="18" charset="0"/>
                      </a:endParaRPr>
                    </a:p>
                    <a:p>
                      <a:pPr marL="0" marR="0" indent="0" algn="just">
                        <a:lnSpc>
                          <a:spcPct val="115000"/>
                        </a:lnSpc>
                        <a:spcBef>
                          <a:spcPts val="0"/>
                        </a:spcBef>
                        <a:spcAft>
                          <a:spcPts val="0"/>
                        </a:spcAft>
                        <a:buFontTx/>
                        <a:buNone/>
                        <a:tabLst>
                          <a:tab pos="2882900" algn="ctr"/>
                          <a:tab pos="5765800" algn="r"/>
                        </a:tabLst>
                      </a:pPr>
                      <a:r>
                        <a:rPr lang="en-US" sz="2400" baseline="0" dirty="0" smtClean="0">
                          <a:solidFill>
                            <a:schemeClr val="tx1"/>
                          </a:solidFill>
                          <a:effectLst/>
                          <a:latin typeface="Times New Roman" pitchFamily="18" charset="0"/>
                          <a:cs typeface="Times New Roman" pitchFamily="18" charset="0"/>
                        </a:rPr>
                        <a:t>- </a:t>
                      </a:r>
                      <a:r>
                        <a:rPr lang="en-US" sz="2400" baseline="0" dirty="0" err="1" smtClean="0">
                          <a:solidFill>
                            <a:schemeClr val="tx1"/>
                          </a:solidFill>
                          <a:effectLst/>
                          <a:latin typeface="Times New Roman" pitchFamily="18" charset="0"/>
                          <a:cs typeface="Times New Roman" pitchFamily="18" charset="0"/>
                        </a:rPr>
                        <a:t>Dẫn</a:t>
                      </a:r>
                      <a:r>
                        <a:rPr lang="en-US" sz="2400" baseline="0" dirty="0" smtClean="0">
                          <a:solidFill>
                            <a:schemeClr val="tx1"/>
                          </a:solidFill>
                          <a:effectLst/>
                          <a:latin typeface="Times New Roman" pitchFamily="18" charset="0"/>
                          <a:cs typeface="Times New Roman" pitchFamily="18" charset="0"/>
                        </a:rPr>
                        <a:t> </a:t>
                      </a:r>
                      <a:r>
                        <a:rPr lang="en-US" sz="2400" baseline="0" dirty="0" err="1" smtClean="0">
                          <a:solidFill>
                            <a:schemeClr val="tx1"/>
                          </a:solidFill>
                          <a:effectLst/>
                          <a:latin typeface="Times New Roman" pitchFamily="18" charset="0"/>
                          <a:cs typeface="Times New Roman" pitchFamily="18" charset="0"/>
                        </a:rPr>
                        <a:t>điện</a:t>
                      </a:r>
                      <a:r>
                        <a:rPr lang="en-US" sz="2400" baseline="0" dirty="0" smtClean="0">
                          <a:solidFill>
                            <a:schemeClr val="tx1"/>
                          </a:solidFill>
                          <a:effectLst/>
                          <a:latin typeface="Times New Roman" pitchFamily="18" charset="0"/>
                          <a:cs typeface="Times New Roman" pitchFamily="18" charset="0"/>
                        </a:rPr>
                        <a:t>, </a:t>
                      </a:r>
                      <a:r>
                        <a:rPr lang="en-US" sz="2400" baseline="0" dirty="0" err="1" smtClean="0">
                          <a:solidFill>
                            <a:schemeClr val="tx1"/>
                          </a:solidFill>
                          <a:effectLst/>
                          <a:latin typeface="Times New Roman" pitchFamily="18" charset="0"/>
                          <a:cs typeface="Times New Roman" pitchFamily="18" charset="0"/>
                        </a:rPr>
                        <a:t>dẫn</a:t>
                      </a:r>
                      <a:r>
                        <a:rPr lang="en-US" sz="2400" baseline="0" dirty="0" smtClean="0">
                          <a:solidFill>
                            <a:schemeClr val="tx1"/>
                          </a:solidFill>
                          <a:effectLst/>
                          <a:latin typeface="Times New Roman" pitchFamily="18" charset="0"/>
                          <a:cs typeface="Times New Roman" pitchFamily="18" charset="0"/>
                        </a:rPr>
                        <a:t> </a:t>
                      </a:r>
                      <a:r>
                        <a:rPr lang="en-US" sz="2400" baseline="0" dirty="0" err="1" smtClean="0">
                          <a:solidFill>
                            <a:schemeClr val="tx1"/>
                          </a:solidFill>
                          <a:effectLst/>
                          <a:latin typeface="Times New Roman" pitchFamily="18" charset="0"/>
                          <a:cs typeface="Times New Roman" pitchFamily="18" charset="0"/>
                        </a:rPr>
                        <a:t>nhiệt</a:t>
                      </a:r>
                      <a:r>
                        <a:rPr lang="en-US" sz="2400" baseline="0" dirty="0" smtClean="0">
                          <a:solidFill>
                            <a:schemeClr val="tx1"/>
                          </a:solidFill>
                          <a:effectLst/>
                          <a:latin typeface="Times New Roman" pitchFamily="18" charset="0"/>
                          <a:cs typeface="Times New Roman" pitchFamily="18" charset="0"/>
                        </a:rPr>
                        <a:t> </a:t>
                      </a:r>
                      <a:r>
                        <a:rPr lang="en-US" sz="2400" baseline="0" dirty="0" err="1" smtClean="0">
                          <a:solidFill>
                            <a:schemeClr val="tx1"/>
                          </a:solidFill>
                          <a:effectLst/>
                          <a:latin typeface="Times New Roman" pitchFamily="18" charset="0"/>
                          <a:cs typeface="Times New Roman" pitchFamily="18" charset="0"/>
                        </a:rPr>
                        <a:t>tốt</a:t>
                      </a:r>
                      <a:r>
                        <a:rPr lang="en-US" sz="2400" dirty="0">
                          <a:solidFill>
                            <a:schemeClr val="tx1"/>
                          </a:solidFill>
                          <a:effectLst/>
                          <a:latin typeface="Times New Roman" pitchFamily="18" charset="0"/>
                          <a:cs typeface="Times New Roman" pitchFamily="18" charset="0"/>
                        </a:rPr>
                        <a:t> </a:t>
                      </a:r>
                      <a:endParaRPr lang="en-US" sz="2400" dirty="0" smtClean="0">
                        <a:solidFill>
                          <a:schemeClr val="tx1"/>
                        </a:solidFill>
                        <a:effectLst/>
                        <a:latin typeface="Times New Roman" pitchFamily="18" charset="0"/>
                        <a:cs typeface="Times New Roman" pitchFamily="18" charset="0"/>
                      </a:endParaRPr>
                    </a:p>
                    <a:p>
                      <a:pPr marL="0" marR="0" indent="0" algn="just">
                        <a:lnSpc>
                          <a:spcPct val="115000"/>
                        </a:lnSpc>
                        <a:spcBef>
                          <a:spcPts val="0"/>
                        </a:spcBef>
                        <a:spcAft>
                          <a:spcPts val="0"/>
                        </a:spcAft>
                        <a:buFontTx/>
                        <a:buNone/>
                        <a:tabLst>
                          <a:tab pos="2882900" algn="ctr"/>
                          <a:tab pos="5765800" algn="r"/>
                        </a:tabLst>
                      </a:pPr>
                      <a:r>
                        <a:rPr lang="en-US" sz="2400" dirty="0" smtClean="0">
                          <a:solidFill>
                            <a:schemeClr val="tx1"/>
                          </a:solidFill>
                          <a:effectLst/>
                          <a:latin typeface="Times New Roman" pitchFamily="18" charset="0"/>
                          <a:ea typeface="Calibri"/>
                          <a:cs typeface="Times New Roman" pitchFamily="18" charset="0"/>
                        </a:rPr>
                        <a:t>-</a:t>
                      </a:r>
                      <a:r>
                        <a:rPr lang="en-US" sz="2400" baseline="0" dirty="0" smtClean="0">
                          <a:solidFill>
                            <a:schemeClr val="tx1"/>
                          </a:solidFill>
                          <a:effectLst/>
                          <a:latin typeface="Times New Roman" pitchFamily="18" charset="0"/>
                          <a:ea typeface="Calibri"/>
                          <a:cs typeface="Times New Roman" pitchFamily="18" charset="0"/>
                        </a:rPr>
                        <a:t> </a:t>
                      </a:r>
                      <a:r>
                        <a:rPr lang="en-US" sz="2400" baseline="0" dirty="0" err="1" smtClean="0">
                          <a:solidFill>
                            <a:schemeClr val="tx1"/>
                          </a:solidFill>
                          <a:effectLst/>
                          <a:latin typeface="Times New Roman" pitchFamily="18" charset="0"/>
                          <a:ea typeface="Calibri"/>
                          <a:cs typeface="Times New Roman" pitchFamily="18" charset="0"/>
                        </a:rPr>
                        <a:t>Mềm</a:t>
                      </a:r>
                      <a:r>
                        <a:rPr lang="en-US" sz="2400" baseline="0" dirty="0" smtClean="0">
                          <a:solidFill>
                            <a:schemeClr val="tx1"/>
                          </a:solidFill>
                          <a:effectLst/>
                          <a:latin typeface="Times New Roman" pitchFamily="18" charset="0"/>
                          <a:ea typeface="Calibri"/>
                          <a:cs typeface="Times New Roman" pitchFamily="18" charset="0"/>
                        </a:rPr>
                        <a:t>, </a:t>
                      </a:r>
                      <a:r>
                        <a:rPr lang="en-US" sz="2400" baseline="0" dirty="0" err="1" smtClean="0">
                          <a:solidFill>
                            <a:schemeClr val="tx1"/>
                          </a:solidFill>
                          <a:effectLst/>
                          <a:latin typeface="Times New Roman" pitchFamily="18" charset="0"/>
                          <a:ea typeface="Calibri"/>
                          <a:cs typeface="Times New Roman" pitchFamily="18" charset="0"/>
                        </a:rPr>
                        <a:t>các</a:t>
                      </a:r>
                      <a:r>
                        <a:rPr lang="en-US" sz="2400" baseline="0" dirty="0" smtClean="0">
                          <a:solidFill>
                            <a:schemeClr val="tx1"/>
                          </a:solidFill>
                          <a:effectLst/>
                          <a:latin typeface="Times New Roman" pitchFamily="18" charset="0"/>
                          <a:ea typeface="Calibri"/>
                          <a:cs typeface="Times New Roman" pitchFamily="18" charset="0"/>
                        </a:rPr>
                        <a:t> </a:t>
                      </a:r>
                      <a:r>
                        <a:rPr lang="en-US" sz="2400" baseline="0" dirty="0" err="1" smtClean="0">
                          <a:solidFill>
                            <a:schemeClr val="tx1"/>
                          </a:solidFill>
                          <a:effectLst/>
                          <a:latin typeface="Times New Roman" pitchFamily="18" charset="0"/>
                          <a:ea typeface="Calibri"/>
                          <a:cs typeface="Times New Roman" pitchFamily="18" charset="0"/>
                        </a:rPr>
                        <a:t>lớp</a:t>
                      </a:r>
                      <a:r>
                        <a:rPr lang="en-US" sz="2400" baseline="0" dirty="0" smtClean="0">
                          <a:solidFill>
                            <a:schemeClr val="tx1"/>
                          </a:solidFill>
                          <a:effectLst/>
                          <a:latin typeface="Times New Roman" pitchFamily="18" charset="0"/>
                          <a:ea typeface="Calibri"/>
                          <a:cs typeface="Times New Roman" pitchFamily="18" charset="0"/>
                        </a:rPr>
                        <a:t> </a:t>
                      </a:r>
                      <a:r>
                        <a:rPr lang="en-US" sz="2400" baseline="0" dirty="0" err="1" smtClean="0">
                          <a:solidFill>
                            <a:schemeClr val="tx1"/>
                          </a:solidFill>
                          <a:effectLst/>
                          <a:latin typeface="Times New Roman" pitchFamily="18" charset="0"/>
                          <a:ea typeface="Calibri"/>
                          <a:cs typeface="Times New Roman" pitchFamily="18" charset="0"/>
                        </a:rPr>
                        <a:t>dễ</a:t>
                      </a:r>
                      <a:r>
                        <a:rPr lang="en-US" sz="2400" baseline="0" dirty="0" smtClean="0">
                          <a:solidFill>
                            <a:schemeClr val="tx1"/>
                          </a:solidFill>
                          <a:effectLst/>
                          <a:latin typeface="Times New Roman" pitchFamily="18" charset="0"/>
                          <a:ea typeface="Calibri"/>
                          <a:cs typeface="Times New Roman" pitchFamily="18" charset="0"/>
                        </a:rPr>
                        <a:t> </a:t>
                      </a:r>
                      <a:r>
                        <a:rPr lang="en-US" sz="2400" baseline="0" dirty="0" err="1" smtClean="0">
                          <a:solidFill>
                            <a:schemeClr val="tx1"/>
                          </a:solidFill>
                          <a:effectLst/>
                          <a:latin typeface="Times New Roman" pitchFamily="18" charset="0"/>
                          <a:ea typeface="Calibri"/>
                          <a:cs typeface="Times New Roman" pitchFamily="18" charset="0"/>
                        </a:rPr>
                        <a:t>tách</a:t>
                      </a:r>
                      <a:r>
                        <a:rPr lang="en-US" sz="2400" baseline="0" dirty="0" smtClean="0">
                          <a:solidFill>
                            <a:schemeClr val="tx1"/>
                          </a:solidFill>
                          <a:effectLst/>
                          <a:latin typeface="Times New Roman" pitchFamily="18" charset="0"/>
                          <a:ea typeface="Calibri"/>
                          <a:cs typeface="Times New Roman" pitchFamily="18" charset="0"/>
                        </a:rPr>
                        <a:t> </a:t>
                      </a:r>
                      <a:r>
                        <a:rPr lang="en-US" sz="2400" baseline="0" dirty="0" err="1" smtClean="0">
                          <a:solidFill>
                            <a:schemeClr val="tx1"/>
                          </a:solidFill>
                          <a:effectLst/>
                          <a:latin typeface="Times New Roman" pitchFamily="18" charset="0"/>
                          <a:ea typeface="Calibri"/>
                          <a:cs typeface="Times New Roman" pitchFamily="18" charset="0"/>
                        </a:rPr>
                        <a:t>nhau</a:t>
                      </a:r>
                      <a:r>
                        <a:rPr lang="en-US" sz="2400" baseline="0" dirty="0" smtClean="0">
                          <a:solidFill>
                            <a:schemeClr val="tx1"/>
                          </a:solidFill>
                          <a:effectLst/>
                          <a:latin typeface="Times New Roman" pitchFamily="18" charset="0"/>
                          <a:ea typeface="Calibri"/>
                          <a:cs typeface="Times New Roman" pitchFamily="18" charset="0"/>
                        </a:rPr>
                        <a:t> </a:t>
                      </a:r>
                      <a:r>
                        <a:rPr lang="en-US" sz="2400" baseline="0" dirty="0" err="1" smtClean="0">
                          <a:solidFill>
                            <a:schemeClr val="tx1"/>
                          </a:solidFill>
                          <a:effectLst/>
                          <a:latin typeface="Times New Roman" pitchFamily="18" charset="0"/>
                          <a:ea typeface="Calibri"/>
                          <a:cs typeface="Times New Roman" pitchFamily="18" charset="0"/>
                        </a:rPr>
                        <a:t>ra.</a:t>
                      </a:r>
                      <a:endParaRPr lang="en-US" sz="24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tabLst>
                          <a:tab pos="2882900" algn="ctr"/>
                          <a:tab pos="5765800" algn="r"/>
                        </a:tabLst>
                      </a:pPr>
                      <a:r>
                        <a:rPr lang="en-US" sz="2400" dirty="0" smtClean="0">
                          <a:solidFill>
                            <a:schemeClr val="tx1"/>
                          </a:solidFill>
                          <a:effectLst/>
                          <a:latin typeface="Times New Roman" pitchFamily="18" charset="0"/>
                          <a:cs typeface="Times New Roman" pitchFamily="18" charset="0"/>
                        </a:rPr>
                        <a:t>- </a:t>
                      </a:r>
                      <a:r>
                        <a:rPr lang="en-US" sz="2400" dirty="0" err="1" smtClean="0">
                          <a:solidFill>
                            <a:schemeClr val="tx1"/>
                          </a:solidFill>
                          <a:effectLst/>
                          <a:latin typeface="Times New Roman" pitchFamily="18" charset="0"/>
                          <a:cs typeface="Times New Roman" pitchFamily="18" charset="0"/>
                        </a:rPr>
                        <a:t>Làm</a:t>
                      </a:r>
                      <a:r>
                        <a:rPr lang="en-US" sz="2400" baseline="0" dirty="0" smtClean="0">
                          <a:solidFill>
                            <a:schemeClr val="tx1"/>
                          </a:solidFill>
                          <a:effectLst/>
                          <a:latin typeface="Times New Roman" pitchFamily="18" charset="0"/>
                          <a:cs typeface="Times New Roman" pitchFamily="18" charset="0"/>
                        </a:rPr>
                        <a:t> </a:t>
                      </a:r>
                      <a:r>
                        <a:rPr lang="en-US" sz="2400" baseline="0" dirty="0" err="1" smtClean="0">
                          <a:solidFill>
                            <a:schemeClr val="tx1"/>
                          </a:solidFill>
                          <a:effectLst/>
                          <a:latin typeface="Times New Roman" pitchFamily="18" charset="0"/>
                          <a:cs typeface="Times New Roman" pitchFamily="18" charset="0"/>
                        </a:rPr>
                        <a:t>điện</a:t>
                      </a:r>
                      <a:r>
                        <a:rPr lang="en-US" sz="2400" baseline="0" dirty="0" smtClean="0">
                          <a:solidFill>
                            <a:schemeClr val="tx1"/>
                          </a:solidFill>
                          <a:effectLst/>
                          <a:latin typeface="Times New Roman" pitchFamily="18" charset="0"/>
                          <a:cs typeface="Times New Roman" pitchFamily="18" charset="0"/>
                        </a:rPr>
                        <a:t> </a:t>
                      </a:r>
                      <a:r>
                        <a:rPr lang="en-US" sz="2400" baseline="0" dirty="0" err="1" smtClean="0">
                          <a:solidFill>
                            <a:schemeClr val="tx1"/>
                          </a:solidFill>
                          <a:effectLst/>
                          <a:latin typeface="Times New Roman" pitchFamily="18" charset="0"/>
                          <a:cs typeface="Times New Roman" pitchFamily="18" charset="0"/>
                        </a:rPr>
                        <a:t>cực</a:t>
                      </a:r>
                      <a:r>
                        <a:rPr lang="en-US" sz="2400" baseline="0" dirty="0" smtClean="0">
                          <a:solidFill>
                            <a:schemeClr val="tx1"/>
                          </a:solidFill>
                          <a:effectLst/>
                          <a:latin typeface="Times New Roman" pitchFamily="18" charset="0"/>
                          <a:cs typeface="Times New Roman" pitchFamily="18" charset="0"/>
                        </a:rPr>
                        <a:t>, </a:t>
                      </a:r>
                      <a:r>
                        <a:rPr lang="en-US" sz="2400" baseline="0" dirty="0" err="1" smtClean="0">
                          <a:solidFill>
                            <a:schemeClr val="tx1"/>
                          </a:solidFill>
                          <a:effectLst/>
                          <a:latin typeface="Times New Roman" pitchFamily="18" charset="0"/>
                          <a:cs typeface="Times New Roman" pitchFamily="18" charset="0"/>
                        </a:rPr>
                        <a:t>làm</a:t>
                      </a:r>
                      <a:r>
                        <a:rPr lang="en-US" sz="2400" baseline="0" dirty="0" smtClean="0">
                          <a:solidFill>
                            <a:schemeClr val="tx1"/>
                          </a:solidFill>
                          <a:effectLst/>
                          <a:latin typeface="Times New Roman" pitchFamily="18" charset="0"/>
                          <a:cs typeface="Times New Roman" pitchFamily="18" charset="0"/>
                        </a:rPr>
                        <a:t> </a:t>
                      </a:r>
                      <a:r>
                        <a:rPr lang="en-US" sz="2400" baseline="0" dirty="0" err="1" smtClean="0">
                          <a:solidFill>
                            <a:schemeClr val="tx1"/>
                          </a:solidFill>
                          <a:effectLst/>
                          <a:latin typeface="Times New Roman" pitchFamily="18" charset="0"/>
                          <a:cs typeface="Times New Roman" pitchFamily="18" charset="0"/>
                        </a:rPr>
                        <a:t>bút</a:t>
                      </a:r>
                      <a:r>
                        <a:rPr lang="en-US" sz="2400" baseline="0" dirty="0" smtClean="0">
                          <a:solidFill>
                            <a:schemeClr val="tx1"/>
                          </a:solidFill>
                          <a:effectLst/>
                          <a:latin typeface="Times New Roman" pitchFamily="18" charset="0"/>
                          <a:cs typeface="Times New Roman" pitchFamily="18" charset="0"/>
                        </a:rPr>
                        <a:t> </a:t>
                      </a:r>
                      <a:r>
                        <a:rPr lang="en-US" sz="2400" baseline="0" dirty="0" err="1" smtClean="0">
                          <a:solidFill>
                            <a:schemeClr val="tx1"/>
                          </a:solidFill>
                          <a:effectLst/>
                          <a:latin typeface="Times New Roman" pitchFamily="18" charset="0"/>
                          <a:cs typeface="Times New Roman" pitchFamily="18" charset="0"/>
                        </a:rPr>
                        <a:t>chì</a:t>
                      </a:r>
                      <a:r>
                        <a:rPr lang="en-US" sz="2400" baseline="0" dirty="0" smtClean="0">
                          <a:solidFill>
                            <a:schemeClr val="tx1"/>
                          </a:solidFill>
                          <a:effectLst/>
                          <a:latin typeface="Times New Roman" pitchFamily="18" charset="0"/>
                          <a:cs typeface="Times New Roman" pitchFamily="18" charset="0"/>
                        </a:rPr>
                        <a:t>, </a:t>
                      </a:r>
                      <a:r>
                        <a:rPr lang="en-US" sz="2400" baseline="0" dirty="0" err="1" smtClean="0">
                          <a:solidFill>
                            <a:schemeClr val="tx1"/>
                          </a:solidFill>
                          <a:effectLst/>
                          <a:latin typeface="Times New Roman" pitchFamily="18" charset="0"/>
                          <a:cs typeface="Times New Roman" pitchFamily="18" charset="0"/>
                        </a:rPr>
                        <a:t>chế</a:t>
                      </a:r>
                      <a:r>
                        <a:rPr lang="en-US" sz="2400" baseline="0" dirty="0" smtClean="0">
                          <a:solidFill>
                            <a:schemeClr val="tx1"/>
                          </a:solidFill>
                          <a:effectLst/>
                          <a:latin typeface="Times New Roman" pitchFamily="18" charset="0"/>
                          <a:cs typeface="Times New Roman" pitchFamily="18" charset="0"/>
                        </a:rPr>
                        <a:t> </a:t>
                      </a:r>
                      <a:r>
                        <a:rPr lang="en-US" sz="2400" baseline="0" dirty="0" err="1" smtClean="0">
                          <a:solidFill>
                            <a:schemeClr val="tx1"/>
                          </a:solidFill>
                          <a:effectLst/>
                          <a:latin typeface="Times New Roman" pitchFamily="18" charset="0"/>
                          <a:cs typeface="Times New Roman" pitchFamily="18" charset="0"/>
                        </a:rPr>
                        <a:t>tạo</a:t>
                      </a:r>
                      <a:r>
                        <a:rPr lang="en-US" sz="2400" baseline="0" dirty="0" smtClean="0">
                          <a:solidFill>
                            <a:schemeClr val="tx1"/>
                          </a:solidFill>
                          <a:effectLst/>
                          <a:latin typeface="Times New Roman" pitchFamily="18" charset="0"/>
                          <a:cs typeface="Times New Roman" pitchFamily="18" charset="0"/>
                        </a:rPr>
                        <a:t> </a:t>
                      </a:r>
                      <a:r>
                        <a:rPr lang="en-US" sz="2400" baseline="0" dirty="0" err="1" smtClean="0">
                          <a:solidFill>
                            <a:schemeClr val="tx1"/>
                          </a:solidFill>
                          <a:effectLst/>
                          <a:latin typeface="Times New Roman" pitchFamily="18" charset="0"/>
                          <a:cs typeface="Times New Roman" pitchFamily="18" charset="0"/>
                        </a:rPr>
                        <a:t>chất</a:t>
                      </a:r>
                      <a:r>
                        <a:rPr lang="en-US" sz="2400" baseline="0" dirty="0" smtClean="0">
                          <a:solidFill>
                            <a:schemeClr val="tx1"/>
                          </a:solidFill>
                          <a:effectLst/>
                          <a:latin typeface="Times New Roman" pitchFamily="18" charset="0"/>
                          <a:cs typeface="Times New Roman" pitchFamily="18" charset="0"/>
                        </a:rPr>
                        <a:t> </a:t>
                      </a:r>
                      <a:r>
                        <a:rPr lang="en-US" sz="2400" baseline="0" dirty="0" err="1" smtClean="0">
                          <a:solidFill>
                            <a:schemeClr val="tx1"/>
                          </a:solidFill>
                          <a:effectLst/>
                          <a:latin typeface="Times New Roman" pitchFamily="18" charset="0"/>
                          <a:cs typeface="Times New Roman" pitchFamily="18" charset="0"/>
                        </a:rPr>
                        <a:t>bôi</a:t>
                      </a:r>
                      <a:r>
                        <a:rPr lang="en-US" sz="2400" baseline="0" dirty="0" smtClean="0">
                          <a:solidFill>
                            <a:schemeClr val="tx1"/>
                          </a:solidFill>
                          <a:effectLst/>
                          <a:latin typeface="Times New Roman" pitchFamily="18" charset="0"/>
                          <a:cs typeface="Times New Roman" pitchFamily="18" charset="0"/>
                        </a:rPr>
                        <a:t> </a:t>
                      </a:r>
                      <a:r>
                        <a:rPr lang="en-US" sz="2400" baseline="0" dirty="0" err="1" smtClean="0">
                          <a:solidFill>
                            <a:schemeClr val="tx1"/>
                          </a:solidFill>
                          <a:effectLst/>
                          <a:latin typeface="Times New Roman" pitchFamily="18" charset="0"/>
                          <a:cs typeface="Times New Roman" pitchFamily="18" charset="0"/>
                        </a:rPr>
                        <a:t>trơn</a:t>
                      </a:r>
                      <a:r>
                        <a:rPr lang="en-US" sz="2400" baseline="0" dirty="0" smtClean="0">
                          <a:solidFill>
                            <a:schemeClr val="tx1"/>
                          </a:solidFill>
                          <a:effectLst/>
                          <a:latin typeface="Times New Roman" pitchFamily="18" charset="0"/>
                          <a:cs typeface="Times New Roman" pitchFamily="18" charset="0"/>
                        </a:rPr>
                        <a:t>..</a:t>
                      </a:r>
                      <a:r>
                        <a:rPr lang="en-US" sz="2400" dirty="0">
                          <a:solidFill>
                            <a:schemeClr val="tx1"/>
                          </a:solidFill>
                          <a:effectLst/>
                          <a:latin typeface="Times New Roman" pitchFamily="18" charset="0"/>
                          <a:cs typeface="Times New Roman" pitchFamily="18" charset="0"/>
                        </a:rPr>
                        <a:t> </a:t>
                      </a:r>
                      <a:endParaRPr lang="en-US" sz="2400" dirty="0">
                        <a:solidFill>
                          <a:schemeClr val="tx1"/>
                        </a:solidFill>
                        <a:effectLst/>
                        <a:latin typeface="Times New Roman" pitchFamily="18" charset="0"/>
                        <a:ea typeface="Calibri"/>
                        <a:cs typeface="Times New Roman" pitchFamily="18" charset="0"/>
                      </a:endParaRPr>
                    </a:p>
                  </a:txBody>
                  <a:tcPr marL="68580" marR="68580" marT="0" marB="0"/>
                </a:tc>
              </a:tr>
              <a:tr h="2063249">
                <a:tc>
                  <a:txBody>
                    <a:bodyPr/>
                    <a:lstStyle/>
                    <a:p>
                      <a:pPr marL="0" marR="0" algn="ctr">
                        <a:lnSpc>
                          <a:spcPct val="115000"/>
                        </a:lnSpc>
                        <a:spcBef>
                          <a:spcPts val="0"/>
                        </a:spcBef>
                        <a:spcAft>
                          <a:spcPts val="0"/>
                        </a:spcAft>
                        <a:tabLst>
                          <a:tab pos="2882900" algn="ctr"/>
                          <a:tab pos="5765800" algn="r"/>
                        </a:tabLst>
                      </a:pPr>
                      <a:r>
                        <a:rPr lang="en-US" sz="2800" dirty="0" err="1">
                          <a:solidFill>
                            <a:schemeClr val="tx1"/>
                          </a:solidFill>
                          <a:effectLst/>
                          <a:latin typeface="Times New Roman" pitchFamily="18" charset="0"/>
                          <a:cs typeface="Times New Roman" pitchFamily="18" charset="0"/>
                        </a:rPr>
                        <a:t>Cacbon</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vô</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định</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hình</a:t>
                      </a:r>
                      <a:endParaRPr lang="en-US" sz="28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tabLst>
                          <a:tab pos="2882900" algn="ctr"/>
                          <a:tab pos="5765800" algn="r"/>
                        </a:tabLst>
                      </a:pPr>
                      <a:r>
                        <a:rPr lang="en-US" sz="2400" dirty="0">
                          <a:solidFill>
                            <a:schemeClr val="tx1"/>
                          </a:solidFill>
                          <a:effectLst/>
                          <a:latin typeface="Times New Roman" pitchFamily="18" charset="0"/>
                          <a:cs typeface="Times New Roman" pitchFamily="18" charset="0"/>
                        </a:rPr>
                        <a:t> </a:t>
                      </a:r>
                      <a:r>
                        <a:rPr lang="en-US" sz="2400" dirty="0" err="1" smtClean="0">
                          <a:solidFill>
                            <a:schemeClr val="tx1"/>
                          </a:solidFill>
                          <a:effectLst/>
                          <a:latin typeface="Times New Roman" pitchFamily="18" charset="0"/>
                          <a:cs typeface="Times New Roman" pitchFamily="18" charset="0"/>
                        </a:rPr>
                        <a:t>Cấu</a:t>
                      </a:r>
                      <a:r>
                        <a:rPr lang="en-US" sz="2400" baseline="0" dirty="0" smtClean="0">
                          <a:solidFill>
                            <a:schemeClr val="tx1"/>
                          </a:solidFill>
                          <a:effectLst/>
                          <a:latin typeface="Times New Roman" pitchFamily="18" charset="0"/>
                          <a:cs typeface="Times New Roman" pitchFamily="18" charset="0"/>
                        </a:rPr>
                        <a:t> </a:t>
                      </a:r>
                      <a:r>
                        <a:rPr lang="en-US" sz="2400" baseline="0" dirty="0" err="1" smtClean="0">
                          <a:solidFill>
                            <a:schemeClr val="tx1"/>
                          </a:solidFill>
                          <a:effectLst/>
                          <a:latin typeface="Times New Roman" pitchFamily="18" charset="0"/>
                          <a:cs typeface="Times New Roman" pitchFamily="18" charset="0"/>
                        </a:rPr>
                        <a:t>trúc</a:t>
                      </a:r>
                      <a:r>
                        <a:rPr lang="en-US" sz="2400" baseline="0" dirty="0" smtClean="0">
                          <a:solidFill>
                            <a:schemeClr val="tx1"/>
                          </a:solidFill>
                          <a:effectLst/>
                          <a:latin typeface="Times New Roman" pitchFamily="18" charset="0"/>
                          <a:cs typeface="Times New Roman" pitchFamily="18" charset="0"/>
                        </a:rPr>
                        <a:t> </a:t>
                      </a:r>
                      <a:r>
                        <a:rPr lang="en-US" sz="2400" baseline="0" dirty="0" err="1" smtClean="0">
                          <a:solidFill>
                            <a:schemeClr val="tx1"/>
                          </a:solidFill>
                          <a:effectLst/>
                          <a:latin typeface="Times New Roman" pitchFamily="18" charset="0"/>
                          <a:cs typeface="Times New Roman" pitchFamily="18" charset="0"/>
                        </a:rPr>
                        <a:t>phức</a:t>
                      </a:r>
                      <a:r>
                        <a:rPr lang="en-US" sz="2400" baseline="0" dirty="0" smtClean="0">
                          <a:solidFill>
                            <a:schemeClr val="tx1"/>
                          </a:solidFill>
                          <a:effectLst/>
                          <a:latin typeface="Times New Roman" pitchFamily="18" charset="0"/>
                          <a:cs typeface="Times New Roman" pitchFamily="18" charset="0"/>
                        </a:rPr>
                        <a:t> </a:t>
                      </a:r>
                      <a:r>
                        <a:rPr lang="en-US" sz="2400" baseline="0" dirty="0" err="1" smtClean="0">
                          <a:solidFill>
                            <a:schemeClr val="tx1"/>
                          </a:solidFill>
                          <a:effectLst/>
                          <a:latin typeface="Times New Roman" pitchFamily="18" charset="0"/>
                          <a:cs typeface="Times New Roman" pitchFamily="18" charset="0"/>
                        </a:rPr>
                        <a:t>tạp</a:t>
                      </a:r>
                      <a:r>
                        <a:rPr lang="en-US" sz="2400" baseline="0" dirty="0" smtClean="0">
                          <a:solidFill>
                            <a:schemeClr val="tx1"/>
                          </a:solidFill>
                          <a:effectLst/>
                          <a:latin typeface="Times New Roman" pitchFamily="18" charset="0"/>
                          <a:cs typeface="Times New Roman" pitchFamily="18" charset="0"/>
                        </a:rPr>
                        <a:t>, </a:t>
                      </a:r>
                      <a:r>
                        <a:rPr lang="en-US" sz="2400" baseline="0" dirty="0" err="1" smtClean="0">
                          <a:solidFill>
                            <a:schemeClr val="tx1"/>
                          </a:solidFill>
                          <a:effectLst/>
                          <a:latin typeface="Times New Roman" pitchFamily="18" charset="0"/>
                          <a:cs typeface="Times New Roman" pitchFamily="18" charset="0"/>
                        </a:rPr>
                        <a:t>không</a:t>
                      </a:r>
                      <a:r>
                        <a:rPr lang="en-US" sz="2400" baseline="0" dirty="0" smtClean="0">
                          <a:solidFill>
                            <a:schemeClr val="tx1"/>
                          </a:solidFill>
                          <a:effectLst/>
                          <a:latin typeface="Times New Roman" pitchFamily="18" charset="0"/>
                          <a:cs typeface="Times New Roman" pitchFamily="18" charset="0"/>
                        </a:rPr>
                        <a:t> </a:t>
                      </a:r>
                      <a:r>
                        <a:rPr lang="en-US" sz="2400" baseline="0" dirty="0" err="1" smtClean="0">
                          <a:solidFill>
                            <a:schemeClr val="tx1"/>
                          </a:solidFill>
                          <a:effectLst/>
                          <a:latin typeface="Times New Roman" pitchFamily="18" charset="0"/>
                          <a:cs typeface="Times New Roman" pitchFamily="18" charset="0"/>
                        </a:rPr>
                        <a:t>đồng</a:t>
                      </a:r>
                      <a:r>
                        <a:rPr lang="en-US" sz="2400" baseline="0" dirty="0" smtClean="0">
                          <a:solidFill>
                            <a:schemeClr val="tx1"/>
                          </a:solidFill>
                          <a:effectLst/>
                          <a:latin typeface="Times New Roman" pitchFamily="18" charset="0"/>
                          <a:cs typeface="Times New Roman" pitchFamily="18" charset="0"/>
                        </a:rPr>
                        <a:t> </a:t>
                      </a:r>
                      <a:r>
                        <a:rPr lang="en-US" sz="2400" baseline="0" dirty="0" err="1" smtClean="0">
                          <a:solidFill>
                            <a:schemeClr val="tx1"/>
                          </a:solidFill>
                          <a:effectLst/>
                          <a:latin typeface="Times New Roman" pitchFamily="18" charset="0"/>
                          <a:cs typeface="Times New Roman" pitchFamily="18" charset="0"/>
                        </a:rPr>
                        <a:t>nhất</a:t>
                      </a:r>
                      <a:endParaRPr lang="en-US" sz="24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marL="342900" indent="-342900">
                        <a:buFontTx/>
                        <a:buChar char="-"/>
                      </a:pPr>
                      <a:r>
                        <a:rPr lang="it-IT" sz="2400" kern="1200" dirty="0" smtClean="0">
                          <a:solidFill>
                            <a:schemeClr val="dk1"/>
                          </a:solidFill>
                          <a:effectLst/>
                          <a:latin typeface="Times New Roman" pitchFamily="18" charset="0"/>
                          <a:ea typeface="+mn-ea"/>
                          <a:cs typeface="Times New Roman" pitchFamily="18" charset="0"/>
                        </a:rPr>
                        <a:t>Màu </a:t>
                      </a:r>
                      <a:r>
                        <a:rPr lang="it-IT" sz="2400" kern="1200" dirty="0" smtClean="0">
                          <a:solidFill>
                            <a:schemeClr val="dk1"/>
                          </a:solidFill>
                          <a:effectLst/>
                          <a:latin typeface="Times New Roman" pitchFamily="18" charset="0"/>
                          <a:ea typeface="+mn-ea"/>
                          <a:cs typeface="Times New Roman" pitchFamily="18" charset="0"/>
                        </a:rPr>
                        <a:t>đen, xốp</a:t>
                      </a:r>
                      <a:r>
                        <a:rPr lang="it-IT" sz="2400" kern="1200" dirty="0" smtClean="0">
                          <a:solidFill>
                            <a:schemeClr val="dk1"/>
                          </a:solidFill>
                          <a:effectLst/>
                          <a:latin typeface="Times New Roman" pitchFamily="18" charset="0"/>
                          <a:ea typeface="+mn-ea"/>
                          <a:cs typeface="Times New Roman" pitchFamily="18" charset="0"/>
                        </a:rPr>
                        <a:t>.</a:t>
                      </a:r>
                    </a:p>
                    <a:p>
                      <a:pPr marL="0" indent="0">
                        <a:buFontTx/>
                        <a:buNone/>
                      </a:pPr>
                      <a:endParaRPr lang="en-US" sz="2400" kern="1200" dirty="0" smtClean="0">
                        <a:solidFill>
                          <a:schemeClr val="dk1"/>
                        </a:solidFill>
                        <a:effectLst/>
                        <a:latin typeface="Times New Roman" pitchFamily="18" charset="0"/>
                        <a:ea typeface="+mn-ea"/>
                        <a:cs typeface="Times New Roman" pitchFamily="18" charset="0"/>
                      </a:endParaRPr>
                    </a:p>
                    <a:p>
                      <a:r>
                        <a:rPr lang="it-IT" sz="2400" kern="1200" dirty="0" smtClean="0">
                          <a:solidFill>
                            <a:schemeClr val="dk1"/>
                          </a:solidFill>
                          <a:effectLst/>
                          <a:latin typeface="Times New Roman" pitchFamily="18" charset="0"/>
                          <a:ea typeface="+mn-ea"/>
                          <a:cs typeface="Times New Roman" pitchFamily="18" charset="0"/>
                        </a:rPr>
                        <a:t>- Có khả năng hấp phụ các chất khí, chất tan</a:t>
                      </a:r>
                      <a:endParaRPr lang="en-US" sz="24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0000"/>
                        </a:lnSpc>
                        <a:spcBef>
                          <a:spcPts val="0"/>
                        </a:spcBef>
                        <a:spcAft>
                          <a:spcPts val="0"/>
                        </a:spcAft>
                      </a:pPr>
                      <a:r>
                        <a:rPr lang="en-US" sz="2400" dirty="0" smtClean="0">
                          <a:effectLst/>
                          <a:latin typeface="Times New Roman" pitchFamily="18" charset="0"/>
                          <a:ea typeface="Times New Roman"/>
                          <a:cs typeface="Times New Roman" pitchFamily="18" charset="0"/>
                        </a:rPr>
                        <a:t>- Than </a:t>
                      </a:r>
                      <a:r>
                        <a:rPr lang="en-US" sz="2400" dirty="0" err="1" smtClean="0">
                          <a:effectLst/>
                          <a:latin typeface="Times New Roman" pitchFamily="18" charset="0"/>
                          <a:ea typeface="Times New Roman"/>
                          <a:cs typeface="Times New Roman" pitchFamily="18" charset="0"/>
                        </a:rPr>
                        <a:t>cốc</a:t>
                      </a:r>
                      <a:r>
                        <a:rPr lang="en-US" sz="2400" dirty="0" smtClean="0">
                          <a:effectLst/>
                          <a:latin typeface="Times New Roman" pitchFamily="18" charset="0"/>
                          <a:ea typeface="Times New Roman"/>
                          <a:cs typeface="Times New Roman" pitchFamily="18" charset="0"/>
                        </a:rPr>
                        <a:t>,</a:t>
                      </a:r>
                      <a:r>
                        <a:rPr lang="en-US" sz="2400" baseline="0" dirty="0" smtClean="0">
                          <a:effectLst/>
                          <a:latin typeface="Times New Roman" pitchFamily="18" charset="0"/>
                          <a:ea typeface="Times New Roman"/>
                          <a:cs typeface="Times New Roman" pitchFamily="18" charset="0"/>
                        </a:rPr>
                        <a:t> than </a:t>
                      </a:r>
                      <a:r>
                        <a:rPr lang="en-US" sz="2400" baseline="0" dirty="0" err="1" smtClean="0">
                          <a:effectLst/>
                          <a:latin typeface="Times New Roman" pitchFamily="18" charset="0"/>
                          <a:ea typeface="Times New Roman"/>
                          <a:cs typeface="Times New Roman" pitchFamily="18" charset="0"/>
                        </a:rPr>
                        <a:t>gỗ</a:t>
                      </a:r>
                      <a:r>
                        <a:rPr lang="en-US" sz="2400" baseline="0" dirty="0" smtClean="0">
                          <a:effectLst/>
                          <a:latin typeface="Times New Roman" pitchFamily="18" charset="0"/>
                          <a:ea typeface="Times New Roman"/>
                          <a:cs typeface="Times New Roman" pitchFamily="18" charset="0"/>
                        </a:rPr>
                        <a:t>, than </a:t>
                      </a:r>
                      <a:r>
                        <a:rPr lang="en-US" sz="2400" baseline="0" dirty="0" err="1" smtClean="0">
                          <a:effectLst/>
                          <a:latin typeface="Times New Roman" pitchFamily="18" charset="0"/>
                          <a:ea typeface="Times New Roman"/>
                          <a:cs typeface="Times New Roman" pitchFamily="18" charset="0"/>
                        </a:rPr>
                        <a:t>hoạt</a:t>
                      </a:r>
                      <a:r>
                        <a:rPr lang="en-US" sz="2400" baseline="0" dirty="0" smtClean="0">
                          <a:effectLst/>
                          <a:latin typeface="Times New Roman" pitchFamily="18" charset="0"/>
                          <a:ea typeface="Times New Roman"/>
                          <a:cs typeface="Times New Roman" pitchFamily="18" charset="0"/>
                        </a:rPr>
                        <a:t> </a:t>
                      </a:r>
                      <a:r>
                        <a:rPr lang="en-US" sz="2400" baseline="0" dirty="0" err="1" smtClean="0">
                          <a:effectLst/>
                          <a:latin typeface="Times New Roman" pitchFamily="18" charset="0"/>
                          <a:ea typeface="Times New Roman"/>
                          <a:cs typeface="Times New Roman" pitchFamily="18" charset="0"/>
                        </a:rPr>
                        <a:t>tính</a:t>
                      </a:r>
                      <a:r>
                        <a:rPr lang="en-US" sz="2400" baseline="0" dirty="0" smtClean="0">
                          <a:effectLst/>
                          <a:latin typeface="Times New Roman" pitchFamily="18" charset="0"/>
                          <a:ea typeface="Times New Roman"/>
                          <a:cs typeface="Times New Roman" pitchFamily="18" charset="0"/>
                        </a:rPr>
                        <a:t>, than </a:t>
                      </a:r>
                      <a:r>
                        <a:rPr lang="en-US" sz="2400" baseline="0" dirty="0" err="1" smtClean="0">
                          <a:effectLst/>
                          <a:latin typeface="Times New Roman" pitchFamily="18" charset="0"/>
                          <a:ea typeface="Times New Roman"/>
                          <a:cs typeface="Times New Roman" pitchFamily="18" charset="0"/>
                        </a:rPr>
                        <a:t>muội</a:t>
                      </a:r>
                      <a:r>
                        <a:rPr lang="en-US" sz="2400" baseline="0" dirty="0" smtClean="0">
                          <a:effectLst/>
                          <a:latin typeface="Times New Roman" pitchFamily="18" charset="0"/>
                          <a:ea typeface="Times New Roman"/>
                          <a:cs typeface="Times New Roman" pitchFamily="18" charset="0"/>
                        </a:rPr>
                        <a:t>.</a:t>
                      </a:r>
                      <a:endParaRPr lang="en-US" sz="2400" dirty="0">
                        <a:effectLst/>
                        <a:latin typeface="Times New Roman" pitchFamily="18" charset="0"/>
                        <a:ea typeface="Calibri"/>
                        <a:cs typeface="Times New Roman" pitchFamily="18" charset="0"/>
                      </a:endParaRPr>
                    </a:p>
                    <a:p>
                      <a:pPr marL="0" marR="0" algn="just">
                        <a:lnSpc>
                          <a:spcPct val="110000"/>
                        </a:lnSpc>
                        <a:spcBef>
                          <a:spcPts val="0"/>
                        </a:spcBef>
                        <a:spcAft>
                          <a:spcPts val="0"/>
                        </a:spcAft>
                      </a:pPr>
                      <a:r>
                        <a:rPr lang="it-IT" sz="2400" dirty="0">
                          <a:effectLst/>
                          <a:latin typeface="Times New Roman" pitchFamily="18" charset="0"/>
                          <a:ea typeface="Times New Roman"/>
                          <a:cs typeface="Times New Roman" pitchFamily="18" charset="0"/>
                        </a:rPr>
                        <a:t> </a:t>
                      </a:r>
                      <a:endParaRPr lang="en-US" sz="2400" dirty="0">
                        <a:effectLst/>
                        <a:latin typeface="Times New Roman" pitchFamily="18" charset="0"/>
                        <a:ea typeface="Calibri"/>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15620356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5"/>
          <p:cNvGrpSpPr>
            <a:grpSpLocks/>
          </p:cNvGrpSpPr>
          <p:nvPr/>
        </p:nvGrpSpPr>
        <p:grpSpPr bwMode="auto">
          <a:xfrm rot="5400000">
            <a:off x="2822569" y="1011633"/>
            <a:ext cx="1797344" cy="5039052"/>
            <a:chOff x="291" y="1104"/>
            <a:chExt cx="862" cy="2846"/>
          </a:xfrm>
        </p:grpSpPr>
        <p:sp>
          <p:nvSpPr>
            <p:cNvPr id="5" name="Line 6"/>
            <p:cNvSpPr>
              <a:spLocks noChangeShapeType="1"/>
            </p:cNvSpPr>
            <p:nvPr/>
          </p:nvSpPr>
          <p:spPr bwMode="auto">
            <a:xfrm flipH="1">
              <a:off x="753" y="1104"/>
              <a:ext cx="0" cy="2630"/>
            </a:xfrm>
            <a:prstGeom prst="line">
              <a:avLst/>
            </a:prstGeom>
            <a:noFill/>
            <a:ln w="28575">
              <a:solidFill>
                <a:schemeClr val="tx1"/>
              </a:solidFill>
              <a:round/>
              <a:headEnd type="stealth"/>
              <a:tailEnd type="none"/>
            </a:ln>
            <a:extLst>
              <a:ext uri="{909E8E84-426E-40DD-AFC4-6F175D3DCCD1}">
                <a14:hiddenFill xmlns:a14="http://schemas.microsoft.com/office/drawing/2010/main">
                  <a:noFill/>
                </a14:hiddenFill>
              </a:ext>
            </a:extLst>
          </p:spPr>
          <p:txBody>
            <a:bodyPr wrap="none" anchor="ctr"/>
            <a:lstStyle/>
            <a:p>
              <a:endParaRPr lang="en-US"/>
            </a:p>
          </p:txBody>
        </p:sp>
        <p:sp>
          <p:nvSpPr>
            <p:cNvPr id="6" name="Line 7"/>
            <p:cNvSpPr>
              <a:spLocks noChangeShapeType="1"/>
            </p:cNvSpPr>
            <p:nvPr/>
          </p:nvSpPr>
          <p:spPr bwMode="auto">
            <a:xfrm>
              <a:off x="657" y="2496"/>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8"/>
            <p:cNvSpPr>
              <a:spLocks noChangeShapeType="1"/>
            </p:cNvSpPr>
            <p:nvPr/>
          </p:nvSpPr>
          <p:spPr bwMode="auto">
            <a:xfrm>
              <a:off x="657" y="364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9"/>
            <p:cNvSpPr>
              <a:spLocks noChangeShapeType="1"/>
            </p:cNvSpPr>
            <p:nvPr/>
          </p:nvSpPr>
          <p:spPr bwMode="auto">
            <a:xfrm>
              <a:off x="657" y="1395"/>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10"/>
            <p:cNvSpPr>
              <a:spLocks noChangeShapeType="1"/>
            </p:cNvSpPr>
            <p:nvPr/>
          </p:nvSpPr>
          <p:spPr bwMode="auto">
            <a:xfrm>
              <a:off x="657" y="1920"/>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Text Box 11"/>
            <p:cNvSpPr txBox="1">
              <a:spLocks noChangeArrowheads="1"/>
            </p:cNvSpPr>
            <p:nvPr/>
          </p:nvSpPr>
          <p:spPr bwMode="auto">
            <a:xfrm rot="16200000">
              <a:off x="853" y="1834"/>
              <a:ext cx="3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000" b="1" dirty="0">
                  <a:latin typeface="Georgia" pitchFamily="18" charset="0"/>
                </a:rPr>
                <a:t>+2</a:t>
              </a:r>
            </a:p>
          </p:txBody>
        </p:sp>
        <p:sp>
          <p:nvSpPr>
            <p:cNvPr id="11" name="Text Box 12"/>
            <p:cNvSpPr txBox="1">
              <a:spLocks noChangeArrowheads="1"/>
            </p:cNvSpPr>
            <p:nvPr/>
          </p:nvSpPr>
          <p:spPr bwMode="auto">
            <a:xfrm rot="16200000">
              <a:off x="921" y="2399"/>
              <a:ext cx="209"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800" b="1" dirty="0" smtClean="0">
                  <a:solidFill>
                    <a:srgbClr val="FF3300"/>
                  </a:solidFill>
                  <a:latin typeface="+mn-lt"/>
                </a:rPr>
                <a:t>0</a:t>
              </a:r>
              <a:endParaRPr lang="en-US" sz="2800" b="1" dirty="0">
                <a:solidFill>
                  <a:srgbClr val="FF3300"/>
                </a:solidFill>
                <a:latin typeface="+mn-lt"/>
              </a:endParaRPr>
            </a:p>
          </p:txBody>
        </p:sp>
        <p:sp>
          <p:nvSpPr>
            <p:cNvPr id="12" name="Text Box 13"/>
            <p:cNvSpPr txBox="1">
              <a:spLocks noChangeArrowheads="1"/>
            </p:cNvSpPr>
            <p:nvPr/>
          </p:nvSpPr>
          <p:spPr bwMode="auto">
            <a:xfrm rot="16200000">
              <a:off x="865" y="3495"/>
              <a:ext cx="3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000" b="1" dirty="0">
                  <a:latin typeface="Georgia" pitchFamily="18" charset="0"/>
                </a:rPr>
                <a:t>- 4</a:t>
              </a:r>
            </a:p>
          </p:txBody>
        </p:sp>
        <p:sp>
          <p:nvSpPr>
            <p:cNvPr id="13" name="Text Box 14"/>
            <p:cNvSpPr txBox="1">
              <a:spLocks noChangeArrowheads="1"/>
            </p:cNvSpPr>
            <p:nvPr/>
          </p:nvSpPr>
          <p:spPr bwMode="auto">
            <a:xfrm rot="16200000">
              <a:off x="850" y="1268"/>
              <a:ext cx="3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000" b="1" dirty="0">
                  <a:latin typeface="Georgia" pitchFamily="18" charset="0"/>
                </a:rPr>
                <a:t>+4</a:t>
              </a:r>
            </a:p>
          </p:txBody>
        </p:sp>
        <p:sp>
          <p:nvSpPr>
            <p:cNvPr id="14" name="Text Box 15"/>
            <p:cNvSpPr txBox="1">
              <a:spLocks noChangeArrowheads="1"/>
            </p:cNvSpPr>
            <p:nvPr/>
          </p:nvSpPr>
          <p:spPr bwMode="auto">
            <a:xfrm rot="16200000">
              <a:off x="300" y="2374"/>
              <a:ext cx="298"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400" b="1" dirty="0">
                  <a:solidFill>
                    <a:srgbClr val="FF3300"/>
                  </a:solidFill>
                  <a:latin typeface="Georgia" pitchFamily="18" charset="0"/>
                </a:rPr>
                <a:t>C</a:t>
              </a:r>
            </a:p>
          </p:txBody>
        </p:sp>
        <p:sp>
          <p:nvSpPr>
            <p:cNvPr id="15" name="Text Box 16"/>
            <p:cNvSpPr txBox="1">
              <a:spLocks noChangeArrowheads="1"/>
            </p:cNvSpPr>
            <p:nvPr/>
          </p:nvSpPr>
          <p:spPr bwMode="auto">
            <a:xfrm rot="16200000">
              <a:off x="125" y="1270"/>
              <a:ext cx="577"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400" b="1" dirty="0">
                  <a:latin typeface="Georgia" pitchFamily="18" charset="0"/>
                </a:rPr>
                <a:t>CO</a:t>
              </a:r>
              <a:r>
                <a:rPr lang="en-US" sz="2400" b="1" baseline="-25000" dirty="0">
                  <a:latin typeface="Georgia" pitchFamily="18" charset="0"/>
                </a:rPr>
                <a:t>2</a:t>
              </a:r>
              <a:endParaRPr lang="en-US" sz="2400" b="1" dirty="0">
                <a:latin typeface="Georgia" pitchFamily="18" charset="0"/>
              </a:endParaRPr>
            </a:p>
          </p:txBody>
        </p:sp>
        <p:sp>
          <p:nvSpPr>
            <p:cNvPr id="16" name="Text Box 17"/>
            <p:cNvSpPr txBox="1">
              <a:spLocks noChangeArrowheads="1"/>
            </p:cNvSpPr>
            <p:nvPr/>
          </p:nvSpPr>
          <p:spPr bwMode="auto">
            <a:xfrm rot="16200000">
              <a:off x="186" y="1798"/>
              <a:ext cx="483"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400" b="1" dirty="0">
                  <a:latin typeface="Georgia" pitchFamily="18" charset="0"/>
                </a:rPr>
                <a:t>CO</a:t>
              </a:r>
            </a:p>
          </p:txBody>
        </p:sp>
        <p:sp>
          <p:nvSpPr>
            <p:cNvPr id="17" name="Text Box 18"/>
            <p:cNvSpPr txBox="1">
              <a:spLocks noChangeArrowheads="1"/>
            </p:cNvSpPr>
            <p:nvPr/>
          </p:nvSpPr>
          <p:spPr bwMode="auto">
            <a:xfrm rot="16200000">
              <a:off x="129" y="3526"/>
              <a:ext cx="602"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400" b="1" dirty="0">
                  <a:latin typeface="Georgia" pitchFamily="18" charset="0"/>
                </a:rPr>
                <a:t>CH</a:t>
              </a:r>
              <a:r>
                <a:rPr lang="en-US" sz="2400" b="1" baseline="-25000" dirty="0">
                  <a:latin typeface="Georgia" pitchFamily="18" charset="0"/>
                </a:rPr>
                <a:t>4</a:t>
              </a:r>
              <a:endParaRPr lang="en-US" sz="2400" b="1" dirty="0">
                <a:latin typeface="Georgia" pitchFamily="18" charset="0"/>
              </a:endParaRPr>
            </a:p>
          </p:txBody>
        </p:sp>
      </p:grpSp>
      <p:sp>
        <p:nvSpPr>
          <p:cNvPr id="18" name="Arc 17"/>
          <p:cNvSpPr/>
          <p:nvPr/>
        </p:nvSpPr>
        <p:spPr>
          <a:xfrm flipV="1">
            <a:off x="899387" y="3203594"/>
            <a:ext cx="2987675" cy="603212"/>
          </a:xfrm>
          <a:prstGeom prst="arc">
            <a:avLst>
              <a:gd name="adj1" fmla="val 12072440"/>
              <a:gd name="adj2" fmla="val 21267854"/>
            </a:avLst>
          </a:prstGeom>
          <a:ln>
            <a:prstDash val="dash"/>
            <a:headEnd type="arrow"/>
          </a:ln>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en-US" sz="2800"/>
          </a:p>
        </p:txBody>
      </p:sp>
      <p:sp>
        <p:nvSpPr>
          <p:cNvPr id="19" name="Text Box 5"/>
          <p:cNvSpPr txBox="1">
            <a:spLocks noChangeArrowheads="1"/>
          </p:cNvSpPr>
          <p:nvPr/>
        </p:nvSpPr>
        <p:spPr bwMode="auto">
          <a:xfrm>
            <a:off x="479942" y="4395498"/>
            <a:ext cx="3048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dirty="0" err="1" smtClean="0">
                <a:latin typeface="Times New Roman" pitchFamily="18" charset="0"/>
                <a:cs typeface="Times New Roman" pitchFamily="18" charset="0"/>
              </a:rPr>
              <a:t>Tính</a:t>
            </a:r>
            <a:r>
              <a:rPr lang="en-US" sz="2400" b="1" i="1" dirty="0" smtClean="0">
                <a:latin typeface="Times New Roman" pitchFamily="18" charset="0"/>
                <a:cs typeface="Times New Roman" pitchFamily="18" charset="0"/>
              </a:rPr>
              <a:t> </a:t>
            </a:r>
            <a:r>
              <a:rPr lang="en-US" sz="2400" b="1" i="1" dirty="0" err="1">
                <a:latin typeface="Times New Roman" pitchFamily="18" charset="0"/>
                <a:cs typeface="Times New Roman" pitchFamily="18" charset="0"/>
              </a:rPr>
              <a:t>oxi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hóa</a:t>
            </a:r>
            <a:endParaRPr lang="en-US" sz="2400" b="1" i="1" dirty="0">
              <a:latin typeface="Times New Roman" pitchFamily="18" charset="0"/>
              <a:cs typeface="Times New Roman" pitchFamily="18" charset="0"/>
            </a:endParaRPr>
          </a:p>
        </p:txBody>
      </p:sp>
      <p:sp>
        <p:nvSpPr>
          <p:cNvPr id="20" name="Arc 19"/>
          <p:cNvSpPr/>
          <p:nvPr/>
        </p:nvSpPr>
        <p:spPr>
          <a:xfrm rot="11349785" flipV="1">
            <a:off x="3725305" y="3558249"/>
            <a:ext cx="2987675" cy="603212"/>
          </a:xfrm>
          <a:prstGeom prst="arc">
            <a:avLst>
              <a:gd name="adj1" fmla="val 19791233"/>
              <a:gd name="adj2" fmla="val 21421238"/>
            </a:avLst>
          </a:prstGeom>
          <a:ln>
            <a:solidFill>
              <a:srgbClr val="FF0000"/>
            </a:solidFill>
            <a:prstDash val="dash"/>
            <a:headEnd type="arrow"/>
          </a:ln>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en-US" sz="2800"/>
          </a:p>
        </p:txBody>
      </p:sp>
      <p:sp>
        <p:nvSpPr>
          <p:cNvPr id="21" name="Arc 20"/>
          <p:cNvSpPr/>
          <p:nvPr/>
        </p:nvSpPr>
        <p:spPr>
          <a:xfrm rot="10800000" flipV="1">
            <a:off x="3777340" y="3324211"/>
            <a:ext cx="1985370" cy="603212"/>
          </a:xfrm>
          <a:prstGeom prst="arc">
            <a:avLst>
              <a:gd name="adj1" fmla="val 11219464"/>
              <a:gd name="adj2" fmla="val 21267854"/>
            </a:avLst>
          </a:prstGeom>
          <a:ln>
            <a:solidFill>
              <a:srgbClr val="FF0000"/>
            </a:solidFill>
            <a:prstDash val="dash"/>
            <a:headEnd type="arrow"/>
          </a:ln>
        </p:spPr>
        <p:style>
          <a:lnRef idx="3">
            <a:schemeClr val="accent2"/>
          </a:lnRef>
          <a:fillRef idx="0">
            <a:schemeClr val="accent2"/>
          </a:fillRef>
          <a:effectRef idx="2">
            <a:schemeClr val="accent2"/>
          </a:effectRef>
          <a:fontRef idx="minor">
            <a:schemeClr val="tx1"/>
          </a:fontRef>
        </p:style>
        <p:txBody>
          <a:bodyPr anchor="ctr"/>
          <a:lstStyle/>
          <a:p>
            <a:pPr algn="ctr" fontAlgn="auto">
              <a:spcBef>
                <a:spcPts val="0"/>
              </a:spcBef>
              <a:spcAft>
                <a:spcPts val="0"/>
              </a:spcAft>
              <a:defRPr/>
            </a:pPr>
            <a:endParaRPr lang="en-US" sz="2800"/>
          </a:p>
        </p:txBody>
      </p:sp>
      <p:sp>
        <p:nvSpPr>
          <p:cNvPr id="22" name="Text Box 5"/>
          <p:cNvSpPr txBox="1">
            <a:spLocks noChangeArrowheads="1"/>
          </p:cNvSpPr>
          <p:nvPr/>
        </p:nvSpPr>
        <p:spPr bwMode="auto">
          <a:xfrm>
            <a:off x="3693946" y="2063025"/>
            <a:ext cx="4291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dirty="0" err="1" smtClean="0">
                <a:latin typeface="Times New Roman" pitchFamily="18" charset="0"/>
                <a:cs typeface="Times New Roman" pitchFamily="18" charset="0"/>
              </a:rPr>
              <a:t>Tính</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khử</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tính</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chất</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chủ</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yếu</a:t>
            </a:r>
            <a:r>
              <a:rPr lang="en-US" sz="2400" b="1" i="1" dirty="0" smtClean="0">
                <a:latin typeface="Times New Roman" pitchFamily="18" charset="0"/>
                <a:cs typeface="Times New Roman" pitchFamily="18" charset="0"/>
              </a:rPr>
              <a:t>)</a:t>
            </a:r>
            <a:endParaRPr lang="en-US" sz="2400" b="1" i="1" dirty="0">
              <a:latin typeface="Times New Roman" pitchFamily="18" charset="0"/>
              <a:cs typeface="Times New Roman" pitchFamily="18" charset="0"/>
            </a:endParaRPr>
          </a:p>
        </p:txBody>
      </p:sp>
      <p:sp>
        <p:nvSpPr>
          <p:cNvPr id="23" name="Title 1"/>
          <p:cNvSpPr txBox="1">
            <a:spLocks/>
          </p:cNvSpPr>
          <p:nvPr/>
        </p:nvSpPr>
        <p:spPr>
          <a:xfrm>
            <a:off x="278975" y="144864"/>
            <a:ext cx="8177048"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lgn="l"/>
            <a:r>
              <a:rPr lang="en-US" sz="4000" b="1" dirty="0" smtClean="0">
                <a:solidFill>
                  <a:schemeClr val="bg1"/>
                </a:solidFill>
              </a:rPr>
              <a:t>III. </a:t>
            </a:r>
            <a:r>
              <a:rPr lang="en-US" sz="4000" b="1" dirty="0" err="1" smtClean="0">
                <a:solidFill>
                  <a:schemeClr val="bg1"/>
                </a:solidFill>
              </a:rPr>
              <a:t>Tính</a:t>
            </a:r>
            <a:r>
              <a:rPr lang="en-US" sz="4000" b="1" dirty="0" smtClean="0">
                <a:solidFill>
                  <a:schemeClr val="bg1"/>
                </a:solidFill>
              </a:rPr>
              <a:t> </a:t>
            </a:r>
            <a:r>
              <a:rPr lang="en-US" sz="4000" b="1" dirty="0" err="1" smtClean="0">
                <a:solidFill>
                  <a:schemeClr val="bg1"/>
                </a:solidFill>
              </a:rPr>
              <a:t>chất</a:t>
            </a:r>
            <a:r>
              <a:rPr lang="en-US" sz="4000" b="1" dirty="0" smtClean="0">
                <a:solidFill>
                  <a:schemeClr val="bg1"/>
                </a:solidFill>
              </a:rPr>
              <a:t> </a:t>
            </a:r>
            <a:r>
              <a:rPr lang="en-US" sz="4000" b="1" dirty="0" err="1" smtClean="0">
                <a:solidFill>
                  <a:schemeClr val="bg1"/>
                </a:solidFill>
              </a:rPr>
              <a:t>hóa</a:t>
            </a:r>
            <a:r>
              <a:rPr lang="en-US" sz="4000" b="1" dirty="0" smtClean="0">
                <a:solidFill>
                  <a:schemeClr val="bg1"/>
                </a:solidFill>
              </a:rPr>
              <a:t> </a:t>
            </a:r>
            <a:r>
              <a:rPr lang="en-US" sz="4000" b="1" dirty="0" err="1" smtClean="0">
                <a:solidFill>
                  <a:schemeClr val="bg1"/>
                </a:solidFill>
              </a:rPr>
              <a:t>học</a:t>
            </a:r>
            <a:endParaRPr lang="en-US" sz="4000" b="1" dirty="0">
              <a:solidFill>
                <a:schemeClr val="bg1"/>
              </a:solidFill>
            </a:endParaRPr>
          </a:p>
        </p:txBody>
      </p:sp>
      <p:sp>
        <p:nvSpPr>
          <p:cNvPr id="24" name="AutoShape 25"/>
          <p:cNvSpPr>
            <a:spLocks noChangeArrowheads="1"/>
          </p:cNvSpPr>
          <p:nvPr/>
        </p:nvSpPr>
        <p:spPr bwMode="auto">
          <a:xfrm>
            <a:off x="5996740" y="0"/>
            <a:ext cx="3299660" cy="3276600"/>
          </a:xfrm>
          <a:prstGeom prst="cloudCallout">
            <a:avLst>
              <a:gd name="adj1" fmla="val -51667"/>
              <a:gd name="adj2" fmla="val 53005"/>
            </a:avLst>
          </a:prstGeom>
          <a:solidFill>
            <a:srgbClr val="CCFFFF"/>
          </a:solidFill>
          <a:ln w="9525">
            <a:solidFill>
              <a:schemeClr val="tx1"/>
            </a:solidFill>
            <a:round/>
            <a:headEnd/>
            <a:tailEnd/>
          </a:ln>
        </p:spPr>
        <p:txBody>
          <a:bodyPr/>
          <a:lstStyle/>
          <a:p>
            <a:pPr algn="ctr" eaLnBrk="1" hangingPunct="1"/>
            <a:r>
              <a:rPr lang="en-US" sz="2600" dirty="0" err="1">
                <a:latin typeface="+mn-lt"/>
              </a:rPr>
              <a:t>Dựa</a:t>
            </a:r>
            <a:r>
              <a:rPr lang="en-US" sz="2600" dirty="0">
                <a:latin typeface="+mn-lt"/>
              </a:rPr>
              <a:t> </a:t>
            </a:r>
            <a:r>
              <a:rPr lang="en-US" sz="2600" dirty="0" err="1">
                <a:latin typeface="+mn-lt"/>
              </a:rPr>
              <a:t>vào</a:t>
            </a:r>
            <a:r>
              <a:rPr lang="en-US" sz="2600" dirty="0">
                <a:latin typeface="+mn-lt"/>
              </a:rPr>
              <a:t> </a:t>
            </a:r>
            <a:r>
              <a:rPr lang="en-US" sz="2600" dirty="0" err="1">
                <a:latin typeface="+mn-lt"/>
              </a:rPr>
              <a:t>số</a:t>
            </a:r>
            <a:r>
              <a:rPr lang="en-US" sz="2600" dirty="0">
                <a:latin typeface="+mn-lt"/>
              </a:rPr>
              <a:t> </a:t>
            </a:r>
            <a:r>
              <a:rPr lang="en-US" sz="2600" dirty="0" err="1">
                <a:latin typeface="+mn-lt"/>
              </a:rPr>
              <a:t>oxi</a:t>
            </a:r>
            <a:r>
              <a:rPr lang="en-US" sz="2600" dirty="0">
                <a:latin typeface="+mn-lt"/>
              </a:rPr>
              <a:t> </a:t>
            </a:r>
            <a:r>
              <a:rPr lang="en-US" sz="2600" dirty="0" err="1">
                <a:latin typeface="+mn-lt"/>
              </a:rPr>
              <a:t>hóa</a:t>
            </a:r>
            <a:r>
              <a:rPr lang="en-US" sz="2600" dirty="0">
                <a:latin typeface="+mn-lt"/>
              </a:rPr>
              <a:t>, </a:t>
            </a:r>
            <a:r>
              <a:rPr lang="en-US" sz="2600" dirty="0" err="1">
                <a:latin typeface="+mn-lt"/>
              </a:rPr>
              <a:t>cho</a:t>
            </a:r>
            <a:r>
              <a:rPr lang="en-US" sz="2600" dirty="0">
                <a:latin typeface="+mn-lt"/>
              </a:rPr>
              <a:t> </a:t>
            </a:r>
            <a:r>
              <a:rPr lang="en-US" sz="2600" dirty="0" err="1">
                <a:latin typeface="+mn-lt"/>
              </a:rPr>
              <a:t>biết</a:t>
            </a:r>
            <a:r>
              <a:rPr lang="en-US" sz="2600" dirty="0">
                <a:latin typeface="+mn-lt"/>
              </a:rPr>
              <a:t> </a:t>
            </a:r>
            <a:r>
              <a:rPr lang="en-US" sz="2600" dirty="0" err="1">
                <a:latin typeface="+mn-lt"/>
              </a:rPr>
              <a:t>tính</a:t>
            </a:r>
            <a:r>
              <a:rPr lang="en-US" sz="2600" dirty="0">
                <a:latin typeface="+mn-lt"/>
              </a:rPr>
              <a:t> </a:t>
            </a:r>
            <a:r>
              <a:rPr lang="en-US" sz="2600" dirty="0" err="1">
                <a:latin typeface="+mn-lt"/>
              </a:rPr>
              <a:t>chất</a:t>
            </a:r>
            <a:r>
              <a:rPr lang="en-US" sz="2600" dirty="0">
                <a:latin typeface="+mn-lt"/>
              </a:rPr>
              <a:t> </a:t>
            </a:r>
            <a:r>
              <a:rPr lang="en-US" sz="2600" dirty="0" err="1">
                <a:latin typeface="+mn-lt"/>
              </a:rPr>
              <a:t>hóa</a:t>
            </a:r>
            <a:r>
              <a:rPr lang="en-US" sz="2600" dirty="0">
                <a:latin typeface="+mn-lt"/>
              </a:rPr>
              <a:t> </a:t>
            </a:r>
            <a:r>
              <a:rPr lang="en-US" sz="2600" dirty="0" err="1">
                <a:latin typeface="+mn-lt"/>
              </a:rPr>
              <a:t>học</a:t>
            </a:r>
            <a:r>
              <a:rPr lang="en-US" sz="2600" dirty="0">
                <a:latin typeface="+mn-lt"/>
              </a:rPr>
              <a:t> </a:t>
            </a:r>
            <a:r>
              <a:rPr lang="en-US" sz="2600" dirty="0" err="1">
                <a:latin typeface="+mn-lt"/>
              </a:rPr>
              <a:t>của</a:t>
            </a:r>
            <a:r>
              <a:rPr lang="en-US" sz="2600" dirty="0">
                <a:latin typeface="+mn-lt"/>
              </a:rPr>
              <a:t> </a:t>
            </a:r>
            <a:r>
              <a:rPr lang="en-US" sz="2600" dirty="0" err="1">
                <a:latin typeface="+mn-lt"/>
              </a:rPr>
              <a:t>Cacbon</a:t>
            </a:r>
            <a:r>
              <a:rPr lang="en-US" sz="2600" dirty="0">
                <a:latin typeface="+mn-lt"/>
              </a:rPr>
              <a:t>?</a:t>
            </a:r>
          </a:p>
        </p:txBody>
      </p:sp>
    </p:spTree>
    <p:extLst>
      <p:ext uri="{BB962C8B-B14F-4D97-AF65-F5344CB8AC3E}">
        <p14:creationId xmlns:p14="http://schemas.microsoft.com/office/powerpoint/2010/main" val="3339884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4" presetClass="entr" presetSubtype="16"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ox(in)">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1000" fill="hold"/>
                                        <p:tgtEl>
                                          <p:spTgt spid="18"/>
                                        </p:tgtEl>
                                        <p:attrNameLst>
                                          <p:attrName>ppt_w</p:attrName>
                                        </p:attrNameLst>
                                      </p:cBhvr>
                                      <p:tavLst>
                                        <p:tav tm="0">
                                          <p:val>
                                            <p:strVal val="#ppt_w*0.70"/>
                                          </p:val>
                                        </p:tav>
                                        <p:tav tm="100000">
                                          <p:val>
                                            <p:strVal val="#ppt_w"/>
                                          </p:val>
                                        </p:tav>
                                      </p:tavLst>
                                    </p:anim>
                                    <p:anim calcmode="lin" valueType="num">
                                      <p:cBhvr>
                                        <p:cTn id="17" dur="1000" fill="hold"/>
                                        <p:tgtEl>
                                          <p:spTgt spid="18"/>
                                        </p:tgtEl>
                                        <p:attrNameLst>
                                          <p:attrName>ppt_h</p:attrName>
                                        </p:attrNameLst>
                                      </p:cBhvr>
                                      <p:tavLst>
                                        <p:tav tm="0">
                                          <p:val>
                                            <p:strVal val="#ppt_h"/>
                                          </p:val>
                                        </p:tav>
                                        <p:tav tm="100000">
                                          <p:val>
                                            <p:strVal val="#ppt_h"/>
                                          </p:val>
                                        </p:tav>
                                      </p:tavLst>
                                    </p:anim>
                                    <p:animEffect transition="in" filter="fade">
                                      <p:cBhvr>
                                        <p:cTn id="18" dur="1000"/>
                                        <p:tgtEl>
                                          <p:spTgt spid="18"/>
                                        </p:tgtEl>
                                      </p:cBhvr>
                                    </p:animEffect>
                                  </p:childTnLst>
                                </p:cTn>
                              </p:par>
                            </p:childTnLst>
                          </p:cTn>
                        </p:par>
                        <p:par>
                          <p:cTn id="19" fill="hold">
                            <p:stCondLst>
                              <p:cond delay="1000"/>
                            </p:stCondLst>
                            <p:childTnLst>
                              <p:par>
                                <p:cTn id="20" presetID="55"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strVal val="#ppt_w*0.70"/>
                                          </p:val>
                                        </p:tav>
                                        <p:tav tm="100000">
                                          <p:val>
                                            <p:strVal val="#ppt_w"/>
                                          </p:val>
                                        </p:tav>
                                      </p:tavLst>
                                    </p:anim>
                                    <p:anim calcmode="lin" valueType="num">
                                      <p:cBhvr>
                                        <p:cTn id="23" dur="1000" fill="hold"/>
                                        <p:tgtEl>
                                          <p:spTgt spid="19"/>
                                        </p:tgtEl>
                                        <p:attrNameLst>
                                          <p:attrName>ppt_h</p:attrName>
                                        </p:attrNameLst>
                                      </p:cBhvr>
                                      <p:tavLst>
                                        <p:tav tm="0">
                                          <p:val>
                                            <p:strVal val="#ppt_h"/>
                                          </p:val>
                                        </p:tav>
                                        <p:tav tm="100000">
                                          <p:val>
                                            <p:strVal val="#ppt_h"/>
                                          </p:val>
                                        </p:tav>
                                      </p:tavLst>
                                    </p:anim>
                                    <p:animEffect transition="in" filter="fade">
                                      <p:cBhvr>
                                        <p:cTn id="24" dur="1000"/>
                                        <p:tgtEl>
                                          <p:spTgt spid="19"/>
                                        </p:tgtEl>
                                      </p:cBhvr>
                                    </p:animEffect>
                                  </p:childTnLst>
                                </p:cTn>
                              </p:par>
                              <p:par>
                                <p:cTn id="25" presetID="3" presetClass="exit" presetSubtype="10" fill="hold" grpId="1" nodeType="withEffect">
                                  <p:stCondLst>
                                    <p:cond delay="0"/>
                                  </p:stCondLst>
                                  <p:childTnLst>
                                    <p:animEffect transition="out" filter="blinds(horizontal)">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strVal val="#ppt_w*0.70"/>
                                          </p:val>
                                        </p:tav>
                                        <p:tav tm="100000">
                                          <p:val>
                                            <p:strVal val="#ppt_w"/>
                                          </p:val>
                                        </p:tav>
                                      </p:tavLst>
                                    </p:anim>
                                    <p:anim calcmode="lin" valueType="num">
                                      <p:cBhvr>
                                        <p:cTn id="33" dur="1000" fill="hold"/>
                                        <p:tgtEl>
                                          <p:spTgt spid="20"/>
                                        </p:tgtEl>
                                        <p:attrNameLst>
                                          <p:attrName>ppt_h</p:attrName>
                                        </p:attrNameLst>
                                      </p:cBhvr>
                                      <p:tavLst>
                                        <p:tav tm="0">
                                          <p:val>
                                            <p:strVal val="#ppt_h"/>
                                          </p:val>
                                        </p:tav>
                                        <p:tav tm="100000">
                                          <p:val>
                                            <p:strVal val="#ppt_h"/>
                                          </p:val>
                                        </p:tav>
                                      </p:tavLst>
                                    </p:anim>
                                    <p:animEffect transition="in" filter="fade">
                                      <p:cBhvr>
                                        <p:cTn id="34" dur="1000"/>
                                        <p:tgtEl>
                                          <p:spTgt spid="20"/>
                                        </p:tgtEl>
                                      </p:cBhvr>
                                    </p:animEffect>
                                  </p:childTnLst>
                                </p:cTn>
                              </p:par>
                              <p:par>
                                <p:cTn id="35" presetID="55"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1000" fill="hold"/>
                                        <p:tgtEl>
                                          <p:spTgt spid="21"/>
                                        </p:tgtEl>
                                        <p:attrNameLst>
                                          <p:attrName>ppt_w</p:attrName>
                                        </p:attrNameLst>
                                      </p:cBhvr>
                                      <p:tavLst>
                                        <p:tav tm="0">
                                          <p:val>
                                            <p:strVal val="#ppt_w*0.70"/>
                                          </p:val>
                                        </p:tav>
                                        <p:tav tm="100000">
                                          <p:val>
                                            <p:strVal val="#ppt_w"/>
                                          </p:val>
                                        </p:tav>
                                      </p:tavLst>
                                    </p:anim>
                                    <p:anim calcmode="lin" valueType="num">
                                      <p:cBhvr>
                                        <p:cTn id="38" dur="1000" fill="hold"/>
                                        <p:tgtEl>
                                          <p:spTgt spid="21"/>
                                        </p:tgtEl>
                                        <p:attrNameLst>
                                          <p:attrName>ppt_h</p:attrName>
                                        </p:attrNameLst>
                                      </p:cBhvr>
                                      <p:tavLst>
                                        <p:tav tm="0">
                                          <p:val>
                                            <p:strVal val="#ppt_h"/>
                                          </p:val>
                                        </p:tav>
                                        <p:tav tm="100000">
                                          <p:val>
                                            <p:strVal val="#ppt_h"/>
                                          </p:val>
                                        </p:tav>
                                      </p:tavLst>
                                    </p:anim>
                                    <p:animEffect transition="in" filter="fade">
                                      <p:cBhvr>
                                        <p:cTn id="39" dur="1000"/>
                                        <p:tgtEl>
                                          <p:spTgt spid="21"/>
                                        </p:tgtEl>
                                      </p:cBhvr>
                                    </p:animEffect>
                                  </p:childTnLst>
                                </p:cTn>
                              </p:par>
                            </p:childTnLst>
                          </p:cTn>
                        </p:par>
                        <p:par>
                          <p:cTn id="40" fill="hold">
                            <p:stCondLst>
                              <p:cond delay="1000"/>
                            </p:stCondLst>
                            <p:childTnLst>
                              <p:par>
                                <p:cTn id="41" presetID="55"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1000" fill="hold"/>
                                        <p:tgtEl>
                                          <p:spTgt spid="22"/>
                                        </p:tgtEl>
                                        <p:attrNameLst>
                                          <p:attrName>ppt_w</p:attrName>
                                        </p:attrNameLst>
                                      </p:cBhvr>
                                      <p:tavLst>
                                        <p:tav tm="0">
                                          <p:val>
                                            <p:strVal val="#ppt_w*0.70"/>
                                          </p:val>
                                        </p:tav>
                                        <p:tav tm="100000">
                                          <p:val>
                                            <p:strVal val="#ppt_w"/>
                                          </p:val>
                                        </p:tav>
                                      </p:tavLst>
                                    </p:anim>
                                    <p:anim calcmode="lin" valueType="num">
                                      <p:cBhvr>
                                        <p:cTn id="44" dur="1000" fill="hold"/>
                                        <p:tgtEl>
                                          <p:spTgt spid="22"/>
                                        </p:tgtEl>
                                        <p:attrNameLst>
                                          <p:attrName>ppt_h</p:attrName>
                                        </p:attrNameLst>
                                      </p:cBhvr>
                                      <p:tavLst>
                                        <p:tav tm="0">
                                          <p:val>
                                            <p:strVal val="#ppt_h"/>
                                          </p:val>
                                        </p:tav>
                                        <p:tav tm="100000">
                                          <p:val>
                                            <p:strVal val="#ppt_h"/>
                                          </p:val>
                                        </p:tav>
                                      </p:tavLst>
                                    </p:anim>
                                    <p:animEffect transition="in" filter="fade">
                                      <p:cBhvr>
                                        <p:cTn id="4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4" grpId="0" animBg="1"/>
      <p:bldP spid="24" grpId="1"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8658" name="Picture 2" descr="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39050" y="1676400"/>
            <a:ext cx="16573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64" name="Text Box 8"/>
          <p:cNvSpPr txBox="1">
            <a:spLocks noChangeArrowheads="1"/>
          </p:cNvSpPr>
          <p:nvPr/>
        </p:nvSpPr>
        <p:spPr bwMode="auto">
          <a:xfrm>
            <a:off x="304800" y="731056"/>
            <a:ext cx="2286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b="1" i="1" u="sng" dirty="0">
                <a:solidFill>
                  <a:schemeClr val="bg1"/>
                </a:solidFill>
                <a:latin typeface="+mn-lt"/>
              </a:rPr>
              <a:t>1. </a:t>
            </a:r>
            <a:r>
              <a:rPr lang="en-US" sz="2800" b="1" i="1" u="sng" dirty="0" err="1">
                <a:solidFill>
                  <a:schemeClr val="bg1"/>
                </a:solidFill>
                <a:latin typeface="+mn-lt"/>
              </a:rPr>
              <a:t>Tính</a:t>
            </a:r>
            <a:r>
              <a:rPr lang="en-US" sz="2800" b="1" i="1" u="sng" dirty="0">
                <a:solidFill>
                  <a:schemeClr val="bg1"/>
                </a:solidFill>
                <a:latin typeface="+mn-lt"/>
              </a:rPr>
              <a:t> </a:t>
            </a:r>
            <a:r>
              <a:rPr lang="en-US" sz="2800" b="1" i="1" u="sng" dirty="0" err="1">
                <a:solidFill>
                  <a:schemeClr val="bg1"/>
                </a:solidFill>
                <a:latin typeface="+mn-lt"/>
              </a:rPr>
              <a:t>khử</a:t>
            </a:r>
            <a:endParaRPr lang="en-US" sz="2800" b="1" i="1" u="sng" dirty="0">
              <a:solidFill>
                <a:schemeClr val="bg1"/>
              </a:solidFill>
              <a:latin typeface="+mn-lt"/>
            </a:endParaRPr>
          </a:p>
        </p:txBody>
      </p:sp>
      <p:sp>
        <p:nvSpPr>
          <p:cNvPr id="198665" name="Text Box 9"/>
          <p:cNvSpPr txBox="1">
            <a:spLocks noChangeArrowheads="1"/>
          </p:cNvSpPr>
          <p:nvPr/>
        </p:nvSpPr>
        <p:spPr bwMode="auto">
          <a:xfrm>
            <a:off x="1219200" y="1730514"/>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b="1" i="1" u="sng" dirty="0">
                <a:solidFill>
                  <a:srgbClr val="990000"/>
                </a:solidFill>
                <a:latin typeface="+mn-lt"/>
              </a:rPr>
              <a:t>a. </a:t>
            </a:r>
            <a:r>
              <a:rPr lang="en-US" sz="2400" b="1" i="1" u="sng" dirty="0" err="1">
                <a:solidFill>
                  <a:srgbClr val="990000"/>
                </a:solidFill>
                <a:latin typeface="+mn-lt"/>
              </a:rPr>
              <a:t>Tác</a:t>
            </a:r>
            <a:r>
              <a:rPr lang="en-US" sz="2400" b="1" i="1" u="sng" dirty="0">
                <a:solidFill>
                  <a:srgbClr val="990000"/>
                </a:solidFill>
                <a:latin typeface="+mn-lt"/>
              </a:rPr>
              <a:t> </a:t>
            </a:r>
            <a:r>
              <a:rPr lang="en-US" sz="2400" b="1" i="1" u="sng" dirty="0" err="1">
                <a:solidFill>
                  <a:srgbClr val="990000"/>
                </a:solidFill>
                <a:latin typeface="+mn-lt"/>
              </a:rPr>
              <a:t>dụng</a:t>
            </a:r>
            <a:r>
              <a:rPr lang="en-US" sz="2400" b="1" i="1" u="sng" dirty="0">
                <a:solidFill>
                  <a:srgbClr val="990000"/>
                </a:solidFill>
                <a:latin typeface="+mn-lt"/>
              </a:rPr>
              <a:t> </a:t>
            </a:r>
            <a:r>
              <a:rPr lang="en-US" sz="2400" b="1" i="1" u="sng" dirty="0" err="1">
                <a:solidFill>
                  <a:srgbClr val="990000"/>
                </a:solidFill>
                <a:latin typeface="+mn-lt"/>
              </a:rPr>
              <a:t>với</a:t>
            </a:r>
            <a:r>
              <a:rPr lang="en-US" sz="2400" b="1" i="1" u="sng" dirty="0">
                <a:solidFill>
                  <a:srgbClr val="990000"/>
                </a:solidFill>
                <a:latin typeface="+mn-lt"/>
              </a:rPr>
              <a:t> </a:t>
            </a:r>
            <a:r>
              <a:rPr lang="en-US" sz="2400" b="1" i="1" u="sng" dirty="0" err="1">
                <a:solidFill>
                  <a:srgbClr val="990000"/>
                </a:solidFill>
                <a:latin typeface="+mn-lt"/>
              </a:rPr>
              <a:t>oxi</a:t>
            </a:r>
            <a:endParaRPr lang="en-US" sz="2400" b="1" i="1" u="sng" dirty="0">
              <a:solidFill>
                <a:srgbClr val="990000"/>
              </a:solidFill>
              <a:latin typeface="+mn-lt"/>
            </a:endParaRPr>
          </a:p>
        </p:txBody>
      </p:sp>
      <p:sp>
        <p:nvSpPr>
          <p:cNvPr id="198666" name="Text Box 10"/>
          <p:cNvSpPr txBox="1">
            <a:spLocks noChangeArrowheads="1"/>
          </p:cNvSpPr>
          <p:nvPr/>
        </p:nvSpPr>
        <p:spPr bwMode="auto">
          <a:xfrm>
            <a:off x="946150" y="5007114"/>
            <a:ext cx="5530850" cy="707886"/>
          </a:xfrm>
          <a:prstGeom prst="rect">
            <a:avLst/>
          </a:prstGeom>
          <a:solidFill>
            <a:srgbClr val="FFC000"/>
          </a:solidFill>
          <a:ln/>
          <a:extLst/>
        </p:spPr>
        <p:style>
          <a:lnRef idx="0">
            <a:schemeClr val="accent1"/>
          </a:lnRef>
          <a:fillRef idx="3">
            <a:schemeClr val="accent1"/>
          </a:fillRef>
          <a:effectRef idx="3">
            <a:schemeClr val="accent1"/>
          </a:effectRef>
          <a:fontRef idx="minor">
            <a:schemeClr val="lt1"/>
          </a:fontRef>
        </p:style>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b="1" i="1" dirty="0">
                <a:solidFill>
                  <a:srgbClr val="FF0000"/>
                </a:solidFill>
                <a:latin typeface="Palatino Linotype" pitchFamily="18" charset="0"/>
              </a:rPr>
              <a:t> </a:t>
            </a:r>
            <a:r>
              <a:rPr lang="en-US" sz="2000" b="1" i="1" dirty="0" err="1" smtClean="0">
                <a:solidFill>
                  <a:srgbClr val="FF0000"/>
                </a:solidFill>
                <a:latin typeface="Times New Roman" pitchFamily="18" charset="0"/>
              </a:rPr>
              <a:t>Nên</a:t>
            </a:r>
            <a:r>
              <a:rPr lang="en-US" sz="2000" b="1" i="1" dirty="0" smtClean="0">
                <a:solidFill>
                  <a:srgbClr val="FF0000"/>
                </a:solidFill>
                <a:latin typeface="Times New Roman" pitchFamily="18" charset="0"/>
              </a:rPr>
              <a:t> </a:t>
            </a:r>
            <a:r>
              <a:rPr lang="en-US" sz="2000" b="1" i="1" dirty="0" err="1">
                <a:solidFill>
                  <a:srgbClr val="FF0000"/>
                </a:solidFill>
                <a:latin typeface="Times New Roman" pitchFamily="18" charset="0"/>
              </a:rPr>
              <a:t>sử</a:t>
            </a:r>
            <a:r>
              <a:rPr lang="en-US" sz="2000" b="1" i="1" dirty="0">
                <a:solidFill>
                  <a:srgbClr val="FF0000"/>
                </a:solidFill>
                <a:latin typeface="Times New Roman" pitchFamily="18" charset="0"/>
              </a:rPr>
              <a:t> </a:t>
            </a:r>
            <a:r>
              <a:rPr lang="en-US" sz="2000" b="1" i="1" dirty="0" err="1">
                <a:solidFill>
                  <a:srgbClr val="FF0000"/>
                </a:solidFill>
                <a:latin typeface="Times New Roman" pitchFamily="18" charset="0"/>
              </a:rPr>
              <a:t>dụng</a:t>
            </a:r>
            <a:r>
              <a:rPr lang="en-US" sz="2000" b="1" i="1" dirty="0">
                <a:solidFill>
                  <a:srgbClr val="FF0000"/>
                </a:solidFill>
                <a:latin typeface="Times New Roman" pitchFamily="18" charset="0"/>
              </a:rPr>
              <a:t> </a:t>
            </a:r>
            <a:r>
              <a:rPr lang="en-US" sz="2000" b="1" i="1" dirty="0" err="1">
                <a:solidFill>
                  <a:srgbClr val="FF0000"/>
                </a:solidFill>
                <a:latin typeface="Times New Roman" pitchFamily="18" charset="0"/>
              </a:rPr>
              <a:t>bếp</a:t>
            </a:r>
            <a:r>
              <a:rPr lang="en-US" sz="2000" b="1" i="1" dirty="0">
                <a:solidFill>
                  <a:srgbClr val="FF0000"/>
                </a:solidFill>
                <a:latin typeface="Times New Roman" pitchFamily="18" charset="0"/>
              </a:rPr>
              <a:t> than ở </a:t>
            </a:r>
            <a:r>
              <a:rPr lang="en-US" sz="2000" b="1" i="1" dirty="0" err="1">
                <a:solidFill>
                  <a:srgbClr val="FF0000"/>
                </a:solidFill>
                <a:latin typeface="Times New Roman" pitchFamily="18" charset="0"/>
              </a:rPr>
              <a:t>nơi</a:t>
            </a:r>
            <a:r>
              <a:rPr lang="en-US" sz="2000" b="1" i="1" dirty="0">
                <a:solidFill>
                  <a:srgbClr val="FF0000"/>
                </a:solidFill>
                <a:latin typeface="Times New Roman" pitchFamily="18" charset="0"/>
              </a:rPr>
              <a:t> </a:t>
            </a:r>
            <a:r>
              <a:rPr lang="en-US" sz="2000" b="1" i="1" dirty="0" err="1">
                <a:solidFill>
                  <a:srgbClr val="FF0000"/>
                </a:solidFill>
                <a:latin typeface="Times New Roman" pitchFamily="18" charset="0"/>
              </a:rPr>
              <a:t>thoáng</a:t>
            </a:r>
            <a:r>
              <a:rPr lang="en-US" sz="2000" b="1" i="1" dirty="0">
                <a:solidFill>
                  <a:srgbClr val="FF0000"/>
                </a:solidFill>
                <a:latin typeface="Times New Roman" pitchFamily="18" charset="0"/>
              </a:rPr>
              <a:t> </a:t>
            </a:r>
            <a:r>
              <a:rPr lang="en-US" sz="2000" b="1" i="1" dirty="0" err="1">
                <a:solidFill>
                  <a:srgbClr val="FF0000"/>
                </a:solidFill>
                <a:latin typeface="Times New Roman" pitchFamily="18" charset="0"/>
              </a:rPr>
              <a:t>khí</a:t>
            </a:r>
            <a:r>
              <a:rPr lang="en-US" sz="2000" b="1" i="1" dirty="0">
                <a:solidFill>
                  <a:srgbClr val="FF0000"/>
                </a:solidFill>
                <a:latin typeface="Times New Roman" pitchFamily="18" charset="0"/>
              </a:rPr>
              <a:t> (</a:t>
            </a:r>
            <a:r>
              <a:rPr lang="en-US" sz="2000" b="1" i="1" dirty="0" err="1">
                <a:solidFill>
                  <a:srgbClr val="FF0000"/>
                </a:solidFill>
                <a:latin typeface="Times New Roman" pitchFamily="18" charset="0"/>
              </a:rPr>
              <a:t>dư</a:t>
            </a:r>
            <a:r>
              <a:rPr lang="en-US" sz="2000" b="1" i="1" dirty="0">
                <a:solidFill>
                  <a:srgbClr val="FF0000"/>
                </a:solidFill>
                <a:latin typeface="Times New Roman" pitchFamily="18" charset="0"/>
              </a:rPr>
              <a:t> O</a:t>
            </a:r>
            <a:r>
              <a:rPr lang="en-US" sz="2000" b="1" i="1" baseline="-25000" dirty="0">
                <a:solidFill>
                  <a:srgbClr val="FF0000"/>
                </a:solidFill>
                <a:latin typeface="Times New Roman" pitchFamily="18" charset="0"/>
              </a:rPr>
              <a:t>2</a:t>
            </a:r>
            <a:r>
              <a:rPr lang="en-US" sz="2000" b="1" i="1" dirty="0">
                <a:solidFill>
                  <a:srgbClr val="FF0000"/>
                </a:solidFill>
                <a:latin typeface="Times New Roman" pitchFamily="18" charset="0"/>
              </a:rPr>
              <a:t>) </a:t>
            </a:r>
            <a:r>
              <a:rPr lang="en-US" sz="2000" b="1" i="1" dirty="0" err="1">
                <a:solidFill>
                  <a:srgbClr val="FF0000"/>
                </a:solidFill>
                <a:latin typeface="Times New Roman" pitchFamily="18" charset="0"/>
              </a:rPr>
              <a:t>để</a:t>
            </a:r>
            <a:r>
              <a:rPr lang="en-US" sz="2000" b="1" i="1" dirty="0">
                <a:solidFill>
                  <a:srgbClr val="FF0000"/>
                </a:solidFill>
                <a:latin typeface="Times New Roman" pitchFamily="18" charset="0"/>
              </a:rPr>
              <a:t> </a:t>
            </a:r>
            <a:r>
              <a:rPr lang="en-US" sz="2000" b="1" i="1" dirty="0" err="1">
                <a:solidFill>
                  <a:srgbClr val="FF0000"/>
                </a:solidFill>
                <a:latin typeface="Times New Roman" pitchFamily="18" charset="0"/>
              </a:rPr>
              <a:t>hạn</a:t>
            </a:r>
            <a:r>
              <a:rPr lang="en-US" sz="2000" b="1" i="1" dirty="0">
                <a:solidFill>
                  <a:srgbClr val="FF0000"/>
                </a:solidFill>
                <a:latin typeface="Times New Roman" pitchFamily="18" charset="0"/>
              </a:rPr>
              <a:t> </a:t>
            </a:r>
            <a:r>
              <a:rPr lang="en-US" sz="2000" b="1" i="1" dirty="0" err="1">
                <a:solidFill>
                  <a:srgbClr val="FF0000"/>
                </a:solidFill>
                <a:latin typeface="Times New Roman" pitchFamily="18" charset="0"/>
              </a:rPr>
              <a:t>chế</a:t>
            </a:r>
            <a:r>
              <a:rPr lang="en-US" sz="2000" b="1" i="1" dirty="0">
                <a:solidFill>
                  <a:srgbClr val="FF0000"/>
                </a:solidFill>
                <a:latin typeface="Times New Roman" pitchFamily="18" charset="0"/>
              </a:rPr>
              <a:t> </a:t>
            </a:r>
            <a:r>
              <a:rPr lang="en-US" sz="2000" b="1" i="1" dirty="0" err="1">
                <a:solidFill>
                  <a:srgbClr val="FF0000"/>
                </a:solidFill>
                <a:latin typeface="Times New Roman" pitchFamily="18" charset="0"/>
              </a:rPr>
              <a:t>khí</a:t>
            </a:r>
            <a:r>
              <a:rPr lang="en-US" sz="2000" b="1" i="1" dirty="0">
                <a:solidFill>
                  <a:srgbClr val="FF0000"/>
                </a:solidFill>
                <a:latin typeface="Times New Roman" pitchFamily="18" charset="0"/>
              </a:rPr>
              <a:t> CO </a:t>
            </a:r>
            <a:r>
              <a:rPr lang="en-US" sz="2000" b="1" i="1" dirty="0" err="1">
                <a:solidFill>
                  <a:srgbClr val="FF0000"/>
                </a:solidFill>
                <a:latin typeface="Times New Roman" pitchFamily="18" charset="0"/>
              </a:rPr>
              <a:t>tạo</a:t>
            </a:r>
            <a:r>
              <a:rPr lang="en-US" sz="2000" b="1" i="1" dirty="0">
                <a:solidFill>
                  <a:srgbClr val="FF0000"/>
                </a:solidFill>
                <a:latin typeface="Times New Roman" pitchFamily="18" charset="0"/>
              </a:rPr>
              <a:t> </a:t>
            </a:r>
            <a:r>
              <a:rPr lang="en-US" sz="2000" b="1" i="1" dirty="0" err="1">
                <a:solidFill>
                  <a:srgbClr val="FF0000"/>
                </a:solidFill>
                <a:latin typeface="Times New Roman" pitchFamily="18" charset="0"/>
              </a:rPr>
              <a:t>ra.</a:t>
            </a:r>
            <a:endParaRPr lang="en-US" sz="2000" b="1" i="1" dirty="0">
              <a:solidFill>
                <a:srgbClr val="FF0000"/>
              </a:solidFill>
              <a:latin typeface="Times New Roman" pitchFamily="18" charset="0"/>
            </a:endParaRPr>
          </a:p>
        </p:txBody>
      </p:sp>
      <p:sp>
        <p:nvSpPr>
          <p:cNvPr id="198668" name="Text Box 33"/>
          <p:cNvSpPr txBox="1">
            <a:spLocks noChangeArrowheads="1"/>
          </p:cNvSpPr>
          <p:nvPr/>
        </p:nvSpPr>
        <p:spPr bwMode="auto">
          <a:xfrm>
            <a:off x="2286000" y="2362200"/>
            <a:ext cx="19272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200" dirty="0"/>
              <a:t>C +  O</a:t>
            </a:r>
            <a:r>
              <a:rPr lang="en-US" sz="3200" baseline="-25000" dirty="0"/>
              <a:t>2</a:t>
            </a:r>
            <a:endParaRPr lang="en-US" sz="3200" dirty="0"/>
          </a:p>
        </p:txBody>
      </p:sp>
      <p:graphicFrame>
        <p:nvGraphicFramePr>
          <p:cNvPr id="198669" name="Object 34"/>
          <p:cNvGraphicFramePr>
            <a:graphicFrameLocks noChangeAspect="1"/>
          </p:cNvGraphicFramePr>
          <p:nvPr>
            <p:extLst>
              <p:ext uri="{D42A27DB-BD31-4B8C-83A1-F6EECF244321}">
                <p14:modId xmlns:p14="http://schemas.microsoft.com/office/powerpoint/2010/main" val="1963535128"/>
              </p:ext>
            </p:extLst>
          </p:nvPr>
        </p:nvGraphicFramePr>
        <p:xfrm>
          <a:off x="3997325" y="2335213"/>
          <a:ext cx="1073150" cy="550862"/>
        </p:xfrm>
        <a:graphic>
          <a:graphicData uri="http://schemas.openxmlformats.org/presentationml/2006/ole">
            <mc:AlternateContent xmlns:mc="http://schemas.openxmlformats.org/markup-compatibility/2006">
              <mc:Choice xmlns:v="urn:schemas-microsoft-com:vml" Requires="v">
                <p:oleObj spid="_x0000_s13776" name="Equation" r:id="rId4" imgW="494870" imgH="253780" progId="Equation.DSMT4">
                  <p:embed/>
                </p:oleObj>
              </mc:Choice>
              <mc:Fallback>
                <p:oleObj name="Equation" r:id="rId4" imgW="494870" imgH="253780" progId="Equation.DSMT4">
                  <p:embed/>
                  <p:pic>
                    <p:nvPicPr>
                      <p:cNvPr id="0" name="Object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7325" y="2335213"/>
                        <a:ext cx="107315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8670" name="Text Box 35"/>
          <p:cNvSpPr txBox="1">
            <a:spLocks noChangeArrowheads="1"/>
          </p:cNvSpPr>
          <p:nvPr/>
        </p:nvSpPr>
        <p:spPr bwMode="auto">
          <a:xfrm>
            <a:off x="4953000" y="2362200"/>
            <a:ext cx="106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200" dirty="0"/>
              <a:t>CO</a:t>
            </a:r>
            <a:r>
              <a:rPr lang="en-US" sz="3200" baseline="-25000" dirty="0"/>
              <a:t>2</a:t>
            </a:r>
            <a:endParaRPr lang="en-US" sz="3200" dirty="0"/>
          </a:p>
        </p:txBody>
      </p:sp>
      <p:sp>
        <p:nvSpPr>
          <p:cNvPr id="198671" name="Text Box 36"/>
          <p:cNvSpPr txBox="1">
            <a:spLocks noChangeArrowheads="1"/>
          </p:cNvSpPr>
          <p:nvPr/>
        </p:nvSpPr>
        <p:spPr bwMode="auto">
          <a:xfrm>
            <a:off x="2259445" y="2209800"/>
            <a:ext cx="9409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dirty="0"/>
              <a:t>0</a:t>
            </a:r>
          </a:p>
        </p:txBody>
      </p:sp>
      <p:sp>
        <p:nvSpPr>
          <p:cNvPr id="198672" name="Text Box 37"/>
          <p:cNvSpPr txBox="1">
            <a:spLocks noChangeArrowheads="1"/>
          </p:cNvSpPr>
          <p:nvPr/>
        </p:nvSpPr>
        <p:spPr bwMode="auto">
          <a:xfrm>
            <a:off x="4724400" y="2209800"/>
            <a:ext cx="1035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400" dirty="0">
                <a:solidFill>
                  <a:srgbClr val="FF3300"/>
                </a:solidFill>
              </a:rPr>
              <a:t>+4</a:t>
            </a:r>
          </a:p>
        </p:txBody>
      </p:sp>
      <p:sp>
        <p:nvSpPr>
          <p:cNvPr id="13329" name="Text Box 40"/>
          <p:cNvSpPr txBox="1">
            <a:spLocks noChangeArrowheads="1"/>
          </p:cNvSpPr>
          <p:nvPr/>
        </p:nvSpPr>
        <p:spPr bwMode="auto">
          <a:xfrm>
            <a:off x="2925763" y="3476764"/>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1200">
              <a:solidFill>
                <a:srgbClr val="FF3300"/>
              </a:solidFill>
            </a:endParaRPr>
          </a:p>
        </p:txBody>
      </p:sp>
      <p:sp>
        <p:nvSpPr>
          <p:cNvPr id="198674" name="Text Box 41"/>
          <p:cNvSpPr txBox="1">
            <a:spLocks noChangeArrowheads="1"/>
          </p:cNvSpPr>
          <p:nvPr/>
        </p:nvSpPr>
        <p:spPr bwMode="auto">
          <a:xfrm>
            <a:off x="1905000" y="3736539"/>
            <a:ext cx="1981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200" dirty="0"/>
              <a:t>CO</a:t>
            </a:r>
            <a:r>
              <a:rPr lang="en-US" sz="3200" baseline="-25000" dirty="0"/>
              <a:t>2</a:t>
            </a:r>
            <a:r>
              <a:rPr lang="en-US" sz="3200" dirty="0"/>
              <a:t> + C</a:t>
            </a:r>
          </a:p>
        </p:txBody>
      </p:sp>
      <p:sp>
        <p:nvSpPr>
          <p:cNvPr id="198675" name="Text Box 43"/>
          <p:cNvSpPr txBox="1">
            <a:spLocks noChangeArrowheads="1"/>
          </p:cNvSpPr>
          <p:nvPr/>
        </p:nvSpPr>
        <p:spPr bwMode="auto">
          <a:xfrm>
            <a:off x="5105400" y="3635514"/>
            <a:ext cx="114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200" dirty="0"/>
              <a:t>CO</a:t>
            </a:r>
          </a:p>
        </p:txBody>
      </p:sp>
      <p:sp>
        <p:nvSpPr>
          <p:cNvPr id="198676" name="Text Box 44"/>
          <p:cNvSpPr txBox="1">
            <a:spLocks noChangeArrowheads="1"/>
          </p:cNvSpPr>
          <p:nvPr/>
        </p:nvSpPr>
        <p:spPr bwMode="auto">
          <a:xfrm>
            <a:off x="4969221" y="3639979"/>
            <a:ext cx="5955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200" dirty="0">
                <a:solidFill>
                  <a:srgbClr val="0033CC"/>
                </a:solidFill>
              </a:rPr>
              <a:t>2</a:t>
            </a:r>
          </a:p>
        </p:txBody>
      </p:sp>
      <p:sp>
        <p:nvSpPr>
          <p:cNvPr id="198677" name="Text Box 21"/>
          <p:cNvSpPr txBox="1">
            <a:spLocks noChangeArrowheads="1"/>
          </p:cNvSpPr>
          <p:nvPr/>
        </p:nvSpPr>
        <p:spPr bwMode="auto">
          <a:xfrm>
            <a:off x="1981200" y="3570982"/>
            <a:ext cx="88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dirty="0">
                <a:solidFill>
                  <a:srgbClr val="FF0066"/>
                </a:solidFill>
              </a:rPr>
              <a:t>+4</a:t>
            </a:r>
          </a:p>
        </p:txBody>
      </p:sp>
      <p:sp>
        <p:nvSpPr>
          <p:cNvPr id="198678" name="Text Box 22"/>
          <p:cNvSpPr txBox="1">
            <a:spLocks noChangeArrowheads="1"/>
          </p:cNvSpPr>
          <p:nvPr/>
        </p:nvSpPr>
        <p:spPr bwMode="auto">
          <a:xfrm>
            <a:off x="5215467" y="3406914"/>
            <a:ext cx="8805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000" dirty="0">
                <a:solidFill>
                  <a:srgbClr val="FF0066"/>
                </a:solidFill>
              </a:rPr>
              <a:t>+2</a:t>
            </a:r>
          </a:p>
        </p:txBody>
      </p:sp>
      <p:sp>
        <p:nvSpPr>
          <p:cNvPr id="198679" name="Line 23"/>
          <p:cNvSpPr>
            <a:spLocks noChangeShapeType="1"/>
          </p:cNvSpPr>
          <p:nvPr/>
        </p:nvSpPr>
        <p:spPr bwMode="auto">
          <a:xfrm>
            <a:off x="3962400" y="4016514"/>
            <a:ext cx="1028700" cy="0"/>
          </a:xfrm>
          <a:prstGeom prst="line">
            <a:avLst/>
          </a:prstGeom>
          <a:noFill/>
          <a:ln w="3175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98680" name="Object 24"/>
          <p:cNvGraphicFramePr>
            <a:graphicFrameLocks noChangeAspect="1"/>
          </p:cNvGraphicFramePr>
          <p:nvPr>
            <p:extLst>
              <p:ext uri="{D42A27DB-BD31-4B8C-83A1-F6EECF244321}">
                <p14:modId xmlns:p14="http://schemas.microsoft.com/office/powerpoint/2010/main" val="1655531202"/>
              </p:ext>
            </p:extLst>
          </p:nvPr>
        </p:nvGraphicFramePr>
        <p:xfrm>
          <a:off x="4343400" y="3559314"/>
          <a:ext cx="457200" cy="437852"/>
        </p:xfrm>
        <a:graphic>
          <a:graphicData uri="http://schemas.openxmlformats.org/presentationml/2006/ole">
            <mc:AlternateContent xmlns:mc="http://schemas.openxmlformats.org/markup-compatibility/2006">
              <mc:Choice xmlns:v="urn:schemas-microsoft-com:vml" Requires="v">
                <p:oleObj spid="_x0000_s13777" name="Equation" r:id="rId6" imgW="152334" imgH="228501" progId="Equation.DSMT4">
                  <p:embed/>
                </p:oleObj>
              </mc:Choice>
              <mc:Fallback>
                <p:oleObj name="Equation" r:id="rId6" imgW="152334" imgH="228501" progId="Equation.DSMT4">
                  <p:embed/>
                  <p:pic>
                    <p:nvPicPr>
                      <p:cNvPr id="0" name="Object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3559314"/>
                        <a:ext cx="457200" cy="437852"/>
                      </a:xfrm>
                      <a:prstGeom prst="rect">
                        <a:avLst/>
                      </a:prstGeom>
                      <a:noFill/>
                      <a:ln>
                        <a:noFill/>
                      </a:ln>
                      <a:effectLst/>
                      <a:extLst/>
                    </p:spPr>
                  </p:pic>
                </p:oleObj>
              </mc:Fallback>
            </mc:AlternateContent>
          </a:graphicData>
        </a:graphic>
      </p:graphicFrame>
      <p:sp>
        <p:nvSpPr>
          <p:cNvPr id="13337" name="Text Box 25"/>
          <p:cNvSpPr txBox="1">
            <a:spLocks noChangeArrowheads="1"/>
          </p:cNvSpPr>
          <p:nvPr/>
        </p:nvSpPr>
        <p:spPr bwMode="auto">
          <a:xfrm>
            <a:off x="838200" y="624027"/>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p>
        </p:txBody>
      </p:sp>
      <p:sp>
        <p:nvSpPr>
          <p:cNvPr id="198682" name="Text Box 26"/>
          <p:cNvSpPr txBox="1">
            <a:spLocks noChangeArrowheads="1"/>
          </p:cNvSpPr>
          <p:nvPr/>
        </p:nvSpPr>
        <p:spPr bwMode="auto">
          <a:xfrm>
            <a:off x="304800" y="3048000"/>
            <a:ext cx="4648200" cy="461665"/>
          </a:xfrm>
          <a:prstGeom prst="rect">
            <a:avLst/>
          </a:prstGeom>
          <a:solidFill>
            <a:srgbClr val="CC0000"/>
          </a:solidFill>
          <a:ln>
            <a:solidFill>
              <a:srgbClr val="FF9966"/>
            </a:solidFill>
          </a:ln>
          <a:effectLst>
            <a:outerShdw blurRad="40000" dist="20000" dir="5400000" rotWithShape="0">
              <a:srgbClr val="000000">
                <a:alpha val="38000"/>
              </a:srgbClr>
            </a:outerShdw>
            <a:softEdge rad="31750"/>
          </a:effectLst>
          <a:scene3d>
            <a:camera prst="orthographicFront"/>
            <a:lightRig rig="threePt" dir="t"/>
          </a:scene3d>
          <a:sp3d>
            <a:bevelT/>
          </a:sp3d>
          <a:extLst/>
        </p:spPr>
        <p:style>
          <a:lnRef idx="3">
            <a:schemeClr val="lt1"/>
          </a:lnRef>
          <a:fillRef idx="1">
            <a:schemeClr val="accent2"/>
          </a:fillRef>
          <a:effectRef idx="1">
            <a:schemeClr val="accent2"/>
          </a:effectRef>
          <a:fontRef idx="minor">
            <a:schemeClr val="lt1"/>
          </a:fontRef>
        </p:style>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400" b="1" dirty="0">
                <a:solidFill>
                  <a:schemeClr val="bg1"/>
                </a:solidFill>
                <a:latin typeface="+mj-lt"/>
              </a:rPr>
              <a:t>Ở </a:t>
            </a:r>
            <a:r>
              <a:rPr lang="en-US" sz="2400" b="1" dirty="0" err="1">
                <a:solidFill>
                  <a:schemeClr val="bg1"/>
                </a:solidFill>
                <a:latin typeface="+mj-lt"/>
              </a:rPr>
              <a:t>nhiệt</a:t>
            </a:r>
            <a:r>
              <a:rPr lang="en-US" sz="2400" b="1" dirty="0">
                <a:solidFill>
                  <a:schemeClr val="bg1"/>
                </a:solidFill>
                <a:latin typeface="+mj-lt"/>
              </a:rPr>
              <a:t> </a:t>
            </a:r>
            <a:r>
              <a:rPr lang="en-US" sz="2400" b="1" dirty="0" err="1">
                <a:solidFill>
                  <a:schemeClr val="bg1"/>
                </a:solidFill>
                <a:latin typeface="+mj-lt"/>
              </a:rPr>
              <a:t>độ</a:t>
            </a:r>
            <a:r>
              <a:rPr lang="en-US" sz="2400" b="1" dirty="0">
                <a:solidFill>
                  <a:schemeClr val="bg1"/>
                </a:solidFill>
                <a:latin typeface="+mj-lt"/>
              </a:rPr>
              <a:t> </a:t>
            </a:r>
            <a:r>
              <a:rPr lang="en-US" sz="2400" b="1" dirty="0" err="1" smtClean="0">
                <a:solidFill>
                  <a:schemeClr val="bg1"/>
                </a:solidFill>
                <a:latin typeface="+mj-lt"/>
              </a:rPr>
              <a:t>cao</a:t>
            </a:r>
            <a:r>
              <a:rPr lang="en-US" sz="2400" b="1" dirty="0" smtClean="0">
                <a:solidFill>
                  <a:schemeClr val="bg1"/>
                </a:solidFill>
                <a:latin typeface="+mj-lt"/>
              </a:rPr>
              <a:t>, C </a:t>
            </a:r>
            <a:r>
              <a:rPr lang="en-US" sz="2400" b="1" dirty="0" err="1" smtClean="0">
                <a:solidFill>
                  <a:schemeClr val="bg1"/>
                </a:solidFill>
                <a:latin typeface="+mj-lt"/>
              </a:rPr>
              <a:t>lại</a:t>
            </a:r>
            <a:r>
              <a:rPr lang="en-US" sz="2400" b="1" dirty="0" smtClean="0">
                <a:solidFill>
                  <a:schemeClr val="bg1"/>
                </a:solidFill>
                <a:latin typeface="+mj-lt"/>
              </a:rPr>
              <a:t> </a:t>
            </a:r>
            <a:r>
              <a:rPr lang="en-US" sz="2400" b="1" dirty="0" err="1" smtClean="0">
                <a:solidFill>
                  <a:schemeClr val="bg1"/>
                </a:solidFill>
                <a:latin typeface="+mj-lt"/>
              </a:rPr>
              <a:t>khử</a:t>
            </a:r>
            <a:r>
              <a:rPr lang="en-US" sz="2400" b="1" dirty="0" smtClean="0">
                <a:solidFill>
                  <a:schemeClr val="bg1"/>
                </a:solidFill>
                <a:latin typeface="+mj-lt"/>
              </a:rPr>
              <a:t> CO</a:t>
            </a:r>
            <a:r>
              <a:rPr lang="en-US" sz="2400" b="1" baseline="-25000" dirty="0" smtClean="0">
                <a:solidFill>
                  <a:schemeClr val="bg1"/>
                </a:solidFill>
                <a:latin typeface="+mj-lt"/>
              </a:rPr>
              <a:t>2</a:t>
            </a:r>
            <a:endParaRPr lang="en-US" sz="2400" b="1" dirty="0">
              <a:solidFill>
                <a:schemeClr val="bg1"/>
              </a:solidFill>
              <a:latin typeface="+mj-lt"/>
            </a:endParaRPr>
          </a:p>
        </p:txBody>
      </p:sp>
      <p:sp>
        <p:nvSpPr>
          <p:cNvPr id="198683" name="Text Box 36"/>
          <p:cNvSpPr txBox="1">
            <a:spLocks noChangeArrowheads="1"/>
          </p:cNvSpPr>
          <p:nvPr/>
        </p:nvSpPr>
        <p:spPr bwMode="auto">
          <a:xfrm>
            <a:off x="3124200" y="3559314"/>
            <a:ext cx="7475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dirty="0">
                <a:solidFill>
                  <a:srgbClr val="FF3300"/>
                </a:solidFill>
              </a:rPr>
              <a:t>0</a:t>
            </a:r>
          </a:p>
        </p:txBody>
      </p:sp>
      <p:sp>
        <p:nvSpPr>
          <p:cNvPr id="29" name="Title 1"/>
          <p:cNvSpPr txBox="1">
            <a:spLocks/>
          </p:cNvSpPr>
          <p:nvPr/>
        </p:nvSpPr>
        <p:spPr>
          <a:xfrm>
            <a:off x="0" y="144864"/>
            <a:ext cx="8177048"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lgn="l"/>
            <a:r>
              <a:rPr lang="en-US" sz="4000" b="1" dirty="0" smtClean="0">
                <a:solidFill>
                  <a:schemeClr val="bg1"/>
                </a:solidFill>
              </a:rPr>
              <a:t>III. </a:t>
            </a:r>
            <a:r>
              <a:rPr lang="en-US" sz="4000" b="1" dirty="0" err="1" smtClean="0">
                <a:solidFill>
                  <a:schemeClr val="bg1"/>
                </a:solidFill>
              </a:rPr>
              <a:t>Tính</a:t>
            </a:r>
            <a:r>
              <a:rPr lang="en-US" sz="4000" b="1" dirty="0" smtClean="0">
                <a:solidFill>
                  <a:schemeClr val="bg1"/>
                </a:solidFill>
              </a:rPr>
              <a:t> </a:t>
            </a:r>
            <a:r>
              <a:rPr lang="en-US" sz="4000" b="1" dirty="0" err="1" smtClean="0">
                <a:solidFill>
                  <a:schemeClr val="bg1"/>
                </a:solidFill>
              </a:rPr>
              <a:t>chất</a:t>
            </a:r>
            <a:r>
              <a:rPr lang="en-US" sz="4000" b="1" dirty="0" smtClean="0">
                <a:solidFill>
                  <a:schemeClr val="bg1"/>
                </a:solidFill>
              </a:rPr>
              <a:t> </a:t>
            </a:r>
            <a:r>
              <a:rPr lang="en-US" sz="4000" b="1" dirty="0" err="1" smtClean="0">
                <a:solidFill>
                  <a:schemeClr val="bg1"/>
                </a:solidFill>
              </a:rPr>
              <a:t>hóa</a:t>
            </a:r>
            <a:r>
              <a:rPr lang="en-US" sz="4000" b="1" dirty="0" smtClean="0">
                <a:solidFill>
                  <a:schemeClr val="bg1"/>
                </a:solidFill>
              </a:rPr>
              <a:t> </a:t>
            </a:r>
            <a:r>
              <a:rPr lang="en-US" sz="4000" b="1" dirty="0" err="1" smtClean="0">
                <a:solidFill>
                  <a:schemeClr val="bg1"/>
                </a:solidFill>
              </a:rPr>
              <a:t>học</a:t>
            </a:r>
            <a:endParaRPr lang="en-US" sz="4000" b="1" dirty="0">
              <a:solidFill>
                <a:schemeClr val="bg1"/>
              </a:solidFill>
            </a:endParaRPr>
          </a:p>
        </p:txBody>
      </p:sp>
      <p:sp>
        <p:nvSpPr>
          <p:cNvPr id="3" name="Smiley Face 2"/>
          <p:cNvSpPr/>
          <p:nvPr/>
        </p:nvSpPr>
        <p:spPr bwMode="auto">
          <a:xfrm>
            <a:off x="93436" y="5037277"/>
            <a:ext cx="744764" cy="655637"/>
          </a:xfrm>
          <a:prstGeom prst="smileyFac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13484" name="Picture 172" descr="D:\CACBON\sat-thu-giet-nguoi-trong-15-phut-co-trong-nhieu-gia-dinh-viet.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91100" y="4321314"/>
            <a:ext cx="3924300" cy="2554343"/>
          </a:xfrm>
          <a:prstGeom prst="rect">
            <a:avLst/>
          </a:prstGeom>
          <a:noFill/>
          <a:extLst>
            <a:ext uri="{909E8E84-426E-40DD-AFC4-6F175D3DCCD1}">
              <a14:hiddenFill xmlns:a14="http://schemas.microsoft.com/office/drawing/2010/main">
                <a:solidFill>
                  <a:srgbClr val="FFFFFF"/>
                </a:solidFill>
              </a14:hiddenFill>
            </a:ext>
          </a:extLst>
        </p:spPr>
      </p:pic>
      <p:pic>
        <p:nvPicPr>
          <p:cNvPr id="13486" name="Picture 174" descr="D:\CACBON\đốt than.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5818" y="4316136"/>
            <a:ext cx="4228101" cy="2541864"/>
          </a:xfrm>
          <a:prstGeom prst="rect">
            <a:avLst/>
          </a:prstGeom>
          <a:noFill/>
          <a:extLst>
            <a:ext uri="{909E8E84-426E-40DD-AFC4-6F175D3DCCD1}">
              <a14:hiddenFill xmlns:a14="http://schemas.microsoft.com/office/drawing/2010/main">
                <a:solidFill>
                  <a:srgbClr val="FFFFFF"/>
                </a:solidFill>
              </a14:hiddenFill>
            </a:ext>
          </a:extLst>
        </p:spPr>
      </p:pic>
      <p:sp>
        <p:nvSpPr>
          <p:cNvPr id="198667" name="AutoShape 11"/>
          <p:cNvSpPr>
            <a:spLocks noChangeArrowheads="1"/>
          </p:cNvSpPr>
          <p:nvPr/>
        </p:nvSpPr>
        <p:spPr bwMode="auto">
          <a:xfrm rot="20877333">
            <a:off x="4943384" y="95868"/>
            <a:ext cx="4029411" cy="1793597"/>
          </a:xfrm>
          <a:prstGeom prst="cloudCallout">
            <a:avLst>
              <a:gd name="adj1" fmla="val 27715"/>
              <a:gd name="adj2" fmla="val 83067"/>
            </a:avLst>
          </a:prstGeom>
          <a:ln>
            <a:headEnd/>
            <a:tailEnd/>
          </a:ln>
        </p:spPr>
        <p:style>
          <a:lnRef idx="2">
            <a:schemeClr val="accent2"/>
          </a:lnRef>
          <a:fillRef idx="1">
            <a:schemeClr val="lt1"/>
          </a:fillRef>
          <a:effectRef idx="0">
            <a:schemeClr val="accent2"/>
          </a:effectRef>
          <a:fontRef idx="minor">
            <a:schemeClr val="dk1"/>
          </a:fontRef>
        </p:style>
        <p:txBody>
          <a:bodyPr/>
          <a:lstStyle/>
          <a:p>
            <a:pPr eaLnBrk="1" hangingPunct="1">
              <a:defRPr/>
            </a:pPr>
            <a:r>
              <a:rPr lang="en-US" sz="2400" b="1" dirty="0" err="1" smtClean="0">
                <a:effectLst>
                  <a:outerShdw blurRad="38100" dist="38100" dir="2700000" algn="tl">
                    <a:srgbClr val="FFFFFF"/>
                  </a:outerShdw>
                </a:effectLst>
                <a:latin typeface="+mn-lt"/>
              </a:rPr>
              <a:t>Có</a:t>
            </a:r>
            <a:r>
              <a:rPr lang="en-US" sz="2400" b="1" dirty="0" smtClean="0">
                <a:effectLst>
                  <a:outerShdw blurRad="38100" dist="38100" dir="2700000" algn="tl">
                    <a:srgbClr val="FFFFFF"/>
                  </a:outerShdw>
                </a:effectLst>
                <a:latin typeface="+mn-lt"/>
              </a:rPr>
              <a:t> </a:t>
            </a:r>
            <a:r>
              <a:rPr lang="en-US" sz="2400" b="1" dirty="0" err="1" smtClean="0">
                <a:effectLst>
                  <a:outerShdw blurRad="38100" dist="38100" dir="2700000" algn="tl">
                    <a:srgbClr val="FFFFFF"/>
                  </a:outerShdw>
                </a:effectLst>
                <a:latin typeface="+mn-lt"/>
              </a:rPr>
              <a:t>nên</a:t>
            </a:r>
            <a:r>
              <a:rPr lang="en-US" sz="2400" b="1" dirty="0" smtClean="0">
                <a:effectLst>
                  <a:outerShdw blurRad="38100" dist="38100" dir="2700000" algn="tl">
                    <a:srgbClr val="FFFFFF"/>
                  </a:outerShdw>
                </a:effectLst>
                <a:latin typeface="+mn-lt"/>
              </a:rPr>
              <a:t> </a:t>
            </a:r>
            <a:r>
              <a:rPr lang="en-US" sz="2400" b="1" dirty="0" err="1" smtClean="0">
                <a:effectLst>
                  <a:outerShdw blurRad="38100" dist="38100" dir="2700000" algn="tl">
                    <a:srgbClr val="FFFFFF"/>
                  </a:outerShdw>
                </a:effectLst>
                <a:latin typeface="+mn-lt"/>
              </a:rPr>
              <a:t>đốt</a:t>
            </a:r>
            <a:r>
              <a:rPr lang="en-US" sz="2400" b="1" dirty="0" smtClean="0">
                <a:effectLst>
                  <a:outerShdw blurRad="38100" dist="38100" dir="2700000" algn="tl">
                    <a:srgbClr val="FFFFFF"/>
                  </a:outerShdw>
                </a:effectLst>
                <a:latin typeface="+mn-lt"/>
              </a:rPr>
              <a:t> than </a:t>
            </a:r>
            <a:r>
              <a:rPr lang="en-US" sz="2400" b="1" dirty="0" err="1" smtClean="0">
                <a:effectLst>
                  <a:outerShdw blurRad="38100" dist="38100" dir="2700000" algn="tl">
                    <a:srgbClr val="FFFFFF"/>
                  </a:outerShdw>
                </a:effectLst>
                <a:latin typeface="+mn-lt"/>
              </a:rPr>
              <a:t>trong</a:t>
            </a:r>
            <a:r>
              <a:rPr lang="en-US" sz="2400" b="1" dirty="0" smtClean="0">
                <a:effectLst>
                  <a:outerShdw blurRad="38100" dist="38100" dir="2700000" algn="tl">
                    <a:srgbClr val="FFFFFF"/>
                  </a:outerShdw>
                </a:effectLst>
                <a:latin typeface="+mn-lt"/>
              </a:rPr>
              <a:t> </a:t>
            </a:r>
            <a:r>
              <a:rPr lang="en-US" sz="2400" b="1" dirty="0" err="1" smtClean="0">
                <a:effectLst>
                  <a:outerShdw blurRad="38100" dist="38100" dir="2700000" algn="tl">
                    <a:srgbClr val="FFFFFF"/>
                  </a:outerShdw>
                </a:effectLst>
                <a:latin typeface="+mn-lt"/>
              </a:rPr>
              <a:t>phòng</a:t>
            </a:r>
            <a:r>
              <a:rPr lang="en-US" sz="2400" b="1" dirty="0" smtClean="0">
                <a:effectLst>
                  <a:outerShdw blurRad="38100" dist="38100" dir="2700000" algn="tl">
                    <a:srgbClr val="FFFFFF"/>
                  </a:outerShdw>
                </a:effectLst>
                <a:latin typeface="+mn-lt"/>
              </a:rPr>
              <a:t> </a:t>
            </a:r>
            <a:r>
              <a:rPr lang="en-US" sz="2400" b="1" dirty="0" err="1" smtClean="0">
                <a:effectLst>
                  <a:outerShdw blurRad="38100" dist="38100" dir="2700000" algn="tl">
                    <a:srgbClr val="FFFFFF"/>
                  </a:outerShdw>
                </a:effectLst>
                <a:latin typeface="+mn-lt"/>
              </a:rPr>
              <a:t>kín</a:t>
            </a:r>
            <a:r>
              <a:rPr lang="en-US" sz="2400" b="1" dirty="0" smtClean="0">
                <a:effectLst>
                  <a:outerShdw blurRad="38100" dist="38100" dir="2700000" algn="tl">
                    <a:srgbClr val="FFFFFF"/>
                  </a:outerShdw>
                </a:effectLst>
                <a:latin typeface="+mn-lt"/>
              </a:rPr>
              <a:t> </a:t>
            </a:r>
            <a:r>
              <a:rPr lang="en-US" sz="2400" b="1" dirty="0" err="1" smtClean="0">
                <a:effectLst>
                  <a:outerShdw blurRad="38100" dist="38100" dir="2700000" algn="tl">
                    <a:srgbClr val="FFFFFF"/>
                  </a:outerShdw>
                </a:effectLst>
                <a:latin typeface="+mn-lt"/>
              </a:rPr>
              <a:t>không</a:t>
            </a:r>
            <a:r>
              <a:rPr lang="en-US" sz="2400" b="1" dirty="0" smtClean="0">
                <a:effectLst>
                  <a:outerShdw blurRad="38100" dist="38100" dir="2700000" algn="tl">
                    <a:srgbClr val="FFFFFF"/>
                  </a:outerShdw>
                </a:effectLst>
                <a:latin typeface="+mn-lt"/>
              </a:rPr>
              <a:t>?</a:t>
            </a:r>
            <a:endParaRPr lang="en-US" sz="2400" dirty="0">
              <a:effectLst>
                <a:outerShdw blurRad="38100" dist="38100" dir="2700000" algn="tl">
                  <a:srgbClr val="FFFFFF"/>
                </a:outerShdw>
              </a:effectLst>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98665"/>
                                        </p:tgtEl>
                                        <p:attrNameLst>
                                          <p:attrName>style.visibility</p:attrName>
                                        </p:attrNameLst>
                                      </p:cBhvr>
                                      <p:to>
                                        <p:strVal val="visible"/>
                                      </p:to>
                                    </p:set>
                                    <p:animEffect transition="in" filter="plus(in)">
                                      <p:cBhvr>
                                        <p:cTn id="7" dur="500"/>
                                        <p:tgtEl>
                                          <p:spTgt spid="1986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198669"/>
                                        </p:tgtEl>
                                        <p:attrNameLst>
                                          <p:attrName>style.visibility</p:attrName>
                                        </p:attrNameLst>
                                      </p:cBhvr>
                                      <p:to>
                                        <p:strVal val="visible"/>
                                      </p:to>
                                    </p:set>
                                    <p:animEffect transition="in" filter="randombar(horizontal)">
                                      <p:cBhvr>
                                        <p:cTn id="12" dur="500"/>
                                        <p:tgtEl>
                                          <p:spTgt spid="19866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98668"/>
                                        </p:tgtEl>
                                        <p:attrNameLst>
                                          <p:attrName>style.visibility</p:attrName>
                                        </p:attrNameLst>
                                      </p:cBhvr>
                                      <p:to>
                                        <p:strVal val="visible"/>
                                      </p:to>
                                    </p:set>
                                    <p:animEffect transition="in" filter="randombar(horizontal)">
                                      <p:cBhvr>
                                        <p:cTn id="15" dur="500"/>
                                        <p:tgtEl>
                                          <p:spTgt spid="198668"/>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98670"/>
                                        </p:tgtEl>
                                        <p:attrNameLst>
                                          <p:attrName>style.visibility</p:attrName>
                                        </p:attrNameLst>
                                      </p:cBhvr>
                                      <p:to>
                                        <p:strVal val="visible"/>
                                      </p:to>
                                    </p:set>
                                    <p:animEffect transition="in" filter="box(in)">
                                      <p:cBhvr>
                                        <p:cTn id="18" dur="500"/>
                                        <p:tgtEl>
                                          <p:spTgt spid="198670"/>
                                        </p:tgtEl>
                                      </p:cBhvr>
                                    </p:animEffect>
                                  </p:childTnLst>
                                </p:cTn>
                              </p:par>
                              <p:par>
                                <p:cTn id="19" presetID="21" presetClass="entr" presetSubtype="4" fill="hold" grpId="0" nodeType="withEffect">
                                  <p:stCondLst>
                                    <p:cond delay="0"/>
                                  </p:stCondLst>
                                  <p:childTnLst>
                                    <p:set>
                                      <p:cBhvr>
                                        <p:cTn id="20" dur="1" fill="hold">
                                          <p:stCondLst>
                                            <p:cond delay="0"/>
                                          </p:stCondLst>
                                        </p:cTn>
                                        <p:tgtEl>
                                          <p:spTgt spid="198671"/>
                                        </p:tgtEl>
                                        <p:attrNameLst>
                                          <p:attrName>style.visibility</p:attrName>
                                        </p:attrNameLst>
                                      </p:cBhvr>
                                      <p:to>
                                        <p:strVal val="visible"/>
                                      </p:to>
                                    </p:set>
                                    <p:animEffect transition="in" filter="wheel(4)">
                                      <p:cBhvr>
                                        <p:cTn id="21" dur="500"/>
                                        <p:tgtEl>
                                          <p:spTgt spid="198671"/>
                                        </p:tgtEl>
                                      </p:cBhvr>
                                    </p:animEffect>
                                  </p:childTnLst>
                                </p:cTn>
                              </p:par>
                              <p:par>
                                <p:cTn id="22" presetID="21" presetClass="entr" presetSubtype="4" fill="hold" grpId="0" nodeType="withEffect">
                                  <p:stCondLst>
                                    <p:cond delay="0"/>
                                  </p:stCondLst>
                                  <p:childTnLst>
                                    <p:set>
                                      <p:cBhvr>
                                        <p:cTn id="23" dur="1" fill="hold">
                                          <p:stCondLst>
                                            <p:cond delay="0"/>
                                          </p:stCondLst>
                                        </p:cTn>
                                        <p:tgtEl>
                                          <p:spTgt spid="198672"/>
                                        </p:tgtEl>
                                        <p:attrNameLst>
                                          <p:attrName>style.visibility</p:attrName>
                                        </p:attrNameLst>
                                      </p:cBhvr>
                                      <p:to>
                                        <p:strVal val="visible"/>
                                      </p:to>
                                    </p:set>
                                    <p:animEffect transition="in" filter="wheel(4)">
                                      <p:cBhvr>
                                        <p:cTn id="24" dur="500"/>
                                        <p:tgtEl>
                                          <p:spTgt spid="19867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98682"/>
                                        </p:tgtEl>
                                        <p:attrNameLst>
                                          <p:attrName>style.visibility</p:attrName>
                                        </p:attrNameLst>
                                      </p:cBhvr>
                                      <p:to>
                                        <p:strVal val="visible"/>
                                      </p:to>
                                    </p:set>
                                    <p:animEffect transition="in" filter="box(in)">
                                      <p:cBhvr>
                                        <p:cTn id="29" dur="500"/>
                                        <p:tgtEl>
                                          <p:spTgt spid="19868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198674"/>
                                        </p:tgtEl>
                                        <p:attrNameLst>
                                          <p:attrName>style.visibility</p:attrName>
                                        </p:attrNameLst>
                                      </p:cBhvr>
                                      <p:to>
                                        <p:strVal val="visible"/>
                                      </p:to>
                                    </p:set>
                                    <p:animEffect transition="in" filter="strips(downLeft)">
                                      <p:cBhvr>
                                        <p:cTn id="34" dur="500"/>
                                        <p:tgtEl>
                                          <p:spTgt spid="198674"/>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198679"/>
                                        </p:tgtEl>
                                        <p:attrNameLst>
                                          <p:attrName>style.visibility</p:attrName>
                                        </p:attrNameLst>
                                      </p:cBhvr>
                                      <p:to>
                                        <p:strVal val="visible"/>
                                      </p:to>
                                    </p:set>
                                    <p:animEffect transition="in" filter="strips(downLeft)">
                                      <p:cBhvr>
                                        <p:cTn id="37" dur="500"/>
                                        <p:tgtEl>
                                          <p:spTgt spid="198679"/>
                                        </p:tgtEl>
                                      </p:cBhvr>
                                    </p:animEffect>
                                  </p:childTnLst>
                                </p:cTn>
                              </p:par>
                              <p:par>
                                <p:cTn id="38" presetID="18" presetClass="entr" presetSubtype="12" fill="hold" nodeType="withEffect">
                                  <p:stCondLst>
                                    <p:cond delay="0"/>
                                  </p:stCondLst>
                                  <p:childTnLst>
                                    <p:set>
                                      <p:cBhvr>
                                        <p:cTn id="39" dur="1" fill="hold">
                                          <p:stCondLst>
                                            <p:cond delay="0"/>
                                          </p:stCondLst>
                                        </p:cTn>
                                        <p:tgtEl>
                                          <p:spTgt spid="198680"/>
                                        </p:tgtEl>
                                        <p:attrNameLst>
                                          <p:attrName>style.visibility</p:attrName>
                                        </p:attrNameLst>
                                      </p:cBhvr>
                                      <p:to>
                                        <p:strVal val="visible"/>
                                      </p:to>
                                    </p:set>
                                    <p:animEffect transition="in" filter="strips(downLeft)">
                                      <p:cBhvr>
                                        <p:cTn id="40" dur="500"/>
                                        <p:tgtEl>
                                          <p:spTgt spid="198680"/>
                                        </p:tgtEl>
                                      </p:cBhvr>
                                    </p:animEffect>
                                  </p:childTnLst>
                                </p:cTn>
                              </p:par>
                              <p:par>
                                <p:cTn id="41" presetID="50" presetClass="entr" presetSubtype="0" decel="100000" fill="hold" grpId="0" nodeType="withEffect">
                                  <p:stCondLst>
                                    <p:cond delay="0"/>
                                  </p:stCondLst>
                                  <p:childTnLst>
                                    <p:set>
                                      <p:cBhvr>
                                        <p:cTn id="42" dur="1" fill="hold">
                                          <p:stCondLst>
                                            <p:cond delay="0"/>
                                          </p:stCondLst>
                                        </p:cTn>
                                        <p:tgtEl>
                                          <p:spTgt spid="198676"/>
                                        </p:tgtEl>
                                        <p:attrNameLst>
                                          <p:attrName>style.visibility</p:attrName>
                                        </p:attrNameLst>
                                      </p:cBhvr>
                                      <p:to>
                                        <p:strVal val="visible"/>
                                      </p:to>
                                    </p:set>
                                    <p:anim calcmode="lin" valueType="num">
                                      <p:cBhvr>
                                        <p:cTn id="43" dur="500" fill="hold"/>
                                        <p:tgtEl>
                                          <p:spTgt spid="198676"/>
                                        </p:tgtEl>
                                        <p:attrNameLst>
                                          <p:attrName>ppt_w</p:attrName>
                                        </p:attrNameLst>
                                      </p:cBhvr>
                                      <p:tavLst>
                                        <p:tav tm="0">
                                          <p:val>
                                            <p:strVal val="#ppt_w+.3"/>
                                          </p:val>
                                        </p:tav>
                                        <p:tav tm="100000">
                                          <p:val>
                                            <p:strVal val="#ppt_w"/>
                                          </p:val>
                                        </p:tav>
                                      </p:tavLst>
                                    </p:anim>
                                    <p:anim calcmode="lin" valueType="num">
                                      <p:cBhvr>
                                        <p:cTn id="44" dur="500" fill="hold"/>
                                        <p:tgtEl>
                                          <p:spTgt spid="198676"/>
                                        </p:tgtEl>
                                        <p:attrNameLst>
                                          <p:attrName>ppt_h</p:attrName>
                                        </p:attrNameLst>
                                      </p:cBhvr>
                                      <p:tavLst>
                                        <p:tav tm="0">
                                          <p:val>
                                            <p:strVal val="#ppt_h"/>
                                          </p:val>
                                        </p:tav>
                                        <p:tav tm="100000">
                                          <p:val>
                                            <p:strVal val="#ppt_h"/>
                                          </p:val>
                                        </p:tav>
                                      </p:tavLst>
                                    </p:anim>
                                    <p:animEffect transition="in" filter="fade">
                                      <p:cBhvr>
                                        <p:cTn id="45" dur="500"/>
                                        <p:tgtEl>
                                          <p:spTgt spid="198676"/>
                                        </p:tgtEl>
                                      </p:cBhvr>
                                    </p:animEffect>
                                  </p:childTnLst>
                                </p:cTn>
                              </p:par>
                              <p:par>
                                <p:cTn id="46" presetID="50" presetClass="entr" presetSubtype="0" decel="100000" fill="hold" grpId="0" nodeType="withEffect">
                                  <p:stCondLst>
                                    <p:cond delay="0"/>
                                  </p:stCondLst>
                                  <p:childTnLst>
                                    <p:set>
                                      <p:cBhvr>
                                        <p:cTn id="47" dur="1" fill="hold">
                                          <p:stCondLst>
                                            <p:cond delay="0"/>
                                          </p:stCondLst>
                                        </p:cTn>
                                        <p:tgtEl>
                                          <p:spTgt spid="198675"/>
                                        </p:tgtEl>
                                        <p:attrNameLst>
                                          <p:attrName>style.visibility</p:attrName>
                                        </p:attrNameLst>
                                      </p:cBhvr>
                                      <p:to>
                                        <p:strVal val="visible"/>
                                      </p:to>
                                    </p:set>
                                    <p:anim calcmode="lin" valueType="num">
                                      <p:cBhvr>
                                        <p:cTn id="48" dur="500" fill="hold"/>
                                        <p:tgtEl>
                                          <p:spTgt spid="198675"/>
                                        </p:tgtEl>
                                        <p:attrNameLst>
                                          <p:attrName>ppt_w</p:attrName>
                                        </p:attrNameLst>
                                      </p:cBhvr>
                                      <p:tavLst>
                                        <p:tav tm="0">
                                          <p:val>
                                            <p:strVal val="#ppt_w+.3"/>
                                          </p:val>
                                        </p:tav>
                                        <p:tav tm="100000">
                                          <p:val>
                                            <p:strVal val="#ppt_w"/>
                                          </p:val>
                                        </p:tav>
                                      </p:tavLst>
                                    </p:anim>
                                    <p:anim calcmode="lin" valueType="num">
                                      <p:cBhvr>
                                        <p:cTn id="49" dur="500" fill="hold"/>
                                        <p:tgtEl>
                                          <p:spTgt spid="198675"/>
                                        </p:tgtEl>
                                        <p:attrNameLst>
                                          <p:attrName>ppt_h</p:attrName>
                                        </p:attrNameLst>
                                      </p:cBhvr>
                                      <p:tavLst>
                                        <p:tav tm="0">
                                          <p:val>
                                            <p:strVal val="#ppt_h"/>
                                          </p:val>
                                        </p:tav>
                                        <p:tav tm="100000">
                                          <p:val>
                                            <p:strVal val="#ppt_h"/>
                                          </p:val>
                                        </p:tav>
                                      </p:tavLst>
                                    </p:anim>
                                    <p:animEffect transition="in" filter="fade">
                                      <p:cBhvr>
                                        <p:cTn id="50" dur="500"/>
                                        <p:tgtEl>
                                          <p:spTgt spid="19867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198677"/>
                                        </p:tgtEl>
                                        <p:attrNameLst>
                                          <p:attrName>style.visibility</p:attrName>
                                        </p:attrNameLst>
                                      </p:cBhvr>
                                      <p:to>
                                        <p:strVal val="visible"/>
                                      </p:to>
                                    </p:set>
                                    <p:animEffect transition="in" filter="box(in)">
                                      <p:cBhvr>
                                        <p:cTn id="55" dur="500"/>
                                        <p:tgtEl>
                                          <p:spTgt spid="198677"/>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198683"/>
                                        </p:tgtEl>
                                        <p:attrNameLst>
                                          <p:attrName>style.visibility</p:attrName>
                                        </p:attrNameLst>
                                      </p:cBhvr>
                                      <p:to>
                                        <p:strVal val="visible"/>
                                      </p:to>
                                    </p:set>
                                    <p:animEffect transition="in" filter="box(in)">
                                      <p:cBhvr>
                                        <p:cTn id="58" dur="500"/>
                                        <p:tgtEl>
                                          <p:spTgt spid="198683"/>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198678"/>
                                        </p:tgtEl>
                                        <p:attrNameLst>
                                          <p:attrName>style.visibility</p:attrName>
                                        </p:attrNameLst>
                                      </p:cBhvr>
                                      <p:to>
                                        <p:strVal val="visible"/>
                                      </p:to>
                                    </p:set>
                                    <p:animEffect transition="in" filter="box(in)">
                                      <p:cBhvr>
                                        <p:cTn id="61" dur="500"/>
                                        <p:tgtEl>
                                          <p:spTgt spid="198678"/>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13486"/>
                                        </p:tgtEl>
                                        <p:attrNameLst>
                                          <p:attrName>style.visibility</p:attrName>
                                        </p:attrNameLst>
                                      </p:cBhvr>
                                      <p:to>
                                        <p:strVal val="visible"/>
                                      </p:to>
                                    </p:set>
                                    <p:animEffect transition="in" filter="barn(inVertical)">
                                      <p:cBhvr>
                                        <p:cTn id="66" dur="750"/>
                                        <p:tgtEl>
                                          <p:spTgt spid="13486"/>
                                        </p:tgtEl>
                                      </p:cBhvr>
                                    </p:animEffect>
                                  </p:childTnLst>
                                </p:cTn>
                              </p:par>
                              <p:par>
                                <p:cTn id="67" presetID="16" presetClass="entr" presetSubtype="21" fill="hold" nodeType="withEffect">
                                  <p:stCondLst>
                                    <p:cond delay="0"/>
                                  </p:stCondLst>
                                  <p:childTnLst>
                                    <p:set>
                                      <p:cBhvr>
                                        <p:cTn id="68" dur="1" fill="hold">
                                          <p:stCondLst>
                                            <p:cond delay="0"/>
                                          </p:stCondLst>
                                        </p:cTn>
                                        <p:tgtEl>
                                          <p:spTgt spid="13484"/>
                                        </p:tgtEl>
                                        <p:attrNameLst>
                                          <p:attrName>style.visibility</p:attrName>
                                        </p:attrNameLst>
                                      </p:cBhvr>
                                      <p:to>
                                        <p:strVal val="visible"/>
                                      </p:to>
                                    </p:set>
                                    <p:animEffect transition="in" filter="barn(inVertical)">
                                      <p:cBhvr>
                                        <p:cTn id="69" dur="750"/>
                                        <p:tgtEl>
                                          <p:spTgt spid="13484"/>
                                        </p:tgtEl>
                                      </p:cBhvr>
                                    </p:animEffect>
                                  </p:childTnLst>
                                </p:cTn>
                              </p:par>
                            </p:childTnLst>
                          </p:cTn>
                        </p:par>
                      </p:childTnLst>
                    </p:cTn>
                  </p:par>
                  <p:par>
                    <p:cTn id="70" fill="hold">
                      <p:stCondLst>
                        <p:cond delay="indefinite"/>
                      </p:stCondLst>
                      <p:childTnLst>
                        <p:par>
                          <p:cTn id="71" fill="hold">
                            <p:stCondLst>
                              <p:cond delay="0"/>
                            </p:stCondLst>
                            <p:childTnLst>
                              <p:par>
                                <p:cTn id="72" presetID="17" presetClass="entr" presetSubtype="10" fill="hold" grpId="0" nodeType="clickEffect">
                                  <p:stCondLst>
                                    <p:cond delay="0"/>
                                  </p:stCondLst>
                                  <p:childTnLst>
                                    <p:set>
                                      <p:cBhvr>
                                        <p:cTn id="73" dur="1" fill="hold">
                                          <p:stCondLst>
                                            <p:cond delay="0"/>
                                          </p:stCondLst>
                                        </p:cTn>
                                        <p:tgtEl>
                                          <p:spTgt spid="198667"/>
                                        </p:tgtEl>
                                        <p:attrNameLst>
                                          <p:attrName>style.visibility</p:attrName>
                                        </p:attrNameLst>
                                      </p:cBhvr>
                                      <p:to>
                                        <p:strVal val="visible"/>
                                      </p:to>
                                    </p:set>
                                    <p:anim calcmode="lin" valueType="num">
                                      <p:cBhvr>
                                        <p:cTn id="74" dur="500" fill="hold"/>
                                        <p:tgtEl>
                                          <p:spTgt spid="198667"/>
                                        </p:tgtEl>
                                        <p:attrNameLst>
                                          <p:attrName>ppt_w</p:attrName>
                                        </p:attrNameLst>
                                      </p:cBhvr>
                                      <p:tavLst>
                                        <p:tav tm="0">
                                          <p:val>
                                            <p:fltVal val="0"/>
                                          </p:val>
                                        </p:tav>
                                        <p:tav tm="100000">
                                          <p:val>
                                            <p:strVal val="#ppt_w"/>
                                          </p:val>
                                        </p:tav>
                                      </p:tavLst>
                                    </p:anim>
                                    <p:anim calcmode="lin" valueType="num">
                                      <p:cBhvr>
                                        <p:cTn id="75" dur="500" fill="hold"/>
                                        <p:tgtEl>
                                          <p:spTgt spid="198667"/>
                                        </p:tgtEl>
                                        <p:attrNameLst>
                                          <p:attrName>ppt_h</p:attrName>
                                        </p:attrNameLst>
                                      </p:cBhvr>
                                      <p:tavLst>
                                        <p:tav tm="0">
                                          <p:val>
                                            <p:strVal val="#ppt_h"/>
                                          </p:val>
                                        </p:tav>
                                        <p:tav tm="100000">
                                          <p:val>
                                            <p:strVal val="#ppt_h"/>
                                          </p:val>
                                        </p:tav>
                                      </p:tavLst>
                                    </p:anim>
                                  </p:childTnLst>
                                </p:cTn>
                              </p:par>
                              <p:par>
                                <p:cTn id="76" presetID="17" presetClass="entr" presetSubtype="10" fill="hold" nodeType="withEffect">
                                  <p:stCondLst>
                                    <p:cond delay="0"/>
                                  </p:stCondLst>
                                  <p:childTnLst>
                                    <p:set>
                                      <p:cBhvr>
                                        <p:cTn id="77" dur="1" fill="hold">
                                          <p:stCondLst>
                                            <p:cond delay="0"/>
                                          </p:stCondLst>
                                        </p:cTn>
                                        <p:tgtEl>
                                          <p:spTgt spid="198658"/>
                                        </p:tgtEl>
                                        <p:attrNameLst>
                                          <p:attrName>style.visibility</p:attrName>
                                        </p:attrNameLst>
                                      </p:cBhvr>
                                      <p:to>
                                        <p:strVal val="visible"/>
                                      </p:to>
                                    </p:set>
                                    <p:anim calcmode="lin" valueType="num">
                                      <p:cBhvr>
                                        <p:cTn id="78" dur="500" fill="hold"/>
                                        <p:tgtEl>
                                          <p:spTgt spid="198658"/>
                                        </p:tgtEl>
                                        <p:attrNameLst>
                                          <p:attrName>ppt_w</p:attrName>
                                        </p:attrNameLst>
                                      </p:cBhvr>
                                      <p:tavLst>
                                        <p:tav tm="0">
                                          <p:val>
                                            <p:fltVal val="0"/>
                                          </p:val>
                                        </p:tav>
                                        <p:tav tm="100000">
                                          <p:val>
                                            <p:strVal val="#ppt_w"/>
                                          </p:val>
                                        </p:tav>
                                      </p:tavLst>
                                    </p:anim>
                                    <p:anim calcmode="lin" valueType="num">
                                      <p:cBhvr>
                                        <p:cTn id="79" dur="500" fill="hold"/>
                                        <p:tgtEl>
                                          <p:spTgt spid="198658"/>
                                        </p:tgtEl>
                                        <p:attrNameLst>
                                          <p:attrName>ppt_h</p:attrName>
                                        </p:attrNameLst>
                                      </p:cBhvr>
                                      <p:tavLst>
                                        <p:tav tm="0">
                                          <p:val>
                                            <p:strVal val="#ppt_h"/>
                                          </p:val>
                                        </p:tav>
                                        <p:tav tm="100000">
                                          <p:val>
                                            <p:strVal val="#ppt_h"/>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17" presetClass="entr" presetSubtype="10" fill="hold" grpId="0" nodeType="clickEffect">
                                  <p:stCondLst>
                                    <p:cond delay="0"/>
                                  </p:stCondLst>
                                  <p:childTnLst>
                                    <p:set>
                                      <p:cBhvr>
                                        <p:cTn id="83" dur="1" fill="hold">
                                          <p:stCondLst>
                                            <p:cond delay="0"/>
                                          </p:stCondLst>
                                        </p:cTn>
                                        <p:tgtEl>
                                          <p:spTgt spid="198666"/>
                                        </p:tgtEl>
                                        <p:attrNameLst>
                                          <p:attrName>style.visibility</p:attrName>
                                        </p:attrNameLst>
                                      </p:cBhvr>
                                      <p:to>
                                        <p:strVal val="visible"/>
                                      </p:to>
                                    </p:set>
                                    <p:anim calcmode="lin" valueType="num">
                                      <p:cBhvr>
                                        <p:cTn id="84" dur="500" fill="hold"/>
                                        <p:tgtEl>
                                          <p:spTgt spid="198666"/>
                                        </p:tgtEl>
                                        <p:attrNameLst>
                                          <p:attrName>ppt_w</p:attrName>
                                        </p:attrNameLst>
                                      </p:cBhvr>
                                      <p:tavLst>
                                        <p:tav tm="0">
                                          <p:val>
                                            <p:fltVal val="0"/>
                                          </p:val>
                                        </p:tav>
                                        <p:tav tm="100000">
                                          <p:val>
                                            <p:strVal val="#ppt_w"/>
                                          </p:val>
                                        </p:tav>
                                      </p:tavLst>
                                    </p:anim>
                                    <p:anim calcmode="lin" valueType="num">
                                      <p:cBhvr>
                                        <p:cTn id="85" dur="500" fill="hold"/>
                                        <p:tgtEl>
                                          <p:spTgt spid="198666"/>
                                        </p:tgtEl>
                                        <p:attrNameLst>
                                          <p:attrName>ppt_h</p:attrName>
                                        </p:attrNameLst>
                                      </p:cBhvr>
                                      <p:tavLst>
                                        <p:tav tm="0">
                                          <p:val>
                                            <p:strVal val="#ppt_h"/>
                                          </p:val>
                                        </p:tav>
                                        <p:tav tm="100000">
                                          <p:val>
                                            <p:strVal val="#ppt_h"/>
                                          </p:val>
                                        </p:tav>
                                      </p:tavLst>
                                    </p:anim>
                                  </p:childTnLst>
                                </p:cTn>
                              </p:par>
                              <p:par>
                                <p:cTn id="86" presetID="16" presetClass="entr" presetSubtype="21" fill="hold" grpId="0" nodeType="withEffect">
                                  <p:stCondLst>
                                    <p:cond delay="0"/>
                                  </p:stCondLst>
                                  <p:childTnLst>
                                    <p:set>
                                      <p:cBhvr>
                                        <p:cTn id="87" dur="1" fill="hold">
                                          <p:stCondLst>
                                            <p:cond delay="0"/>
                                          </p:stCondLst>
                                        </p:cTn>
                                        <p:tgtEl>
                                          <p:spTgt spid="3"/>
                                        </p:tgtEl>
                                        <p:attrNameLst>
                                          <p:attrName>style.visibility</p:attrName>
                                        </p:attrNameLst>
                                      </p:cBhvr>
                                      <p:to>
                                        <p:strVal val="visible"/>
                                      </p:to>
                                    </p:set>
                                    <p:animEffect transition="in" filter="barn(inVertical)">
                                      <p:cBhvr>
                                        <p:cTn id="88" dur="500"/>
                                        <p:tgtEl>
                                          <p:spTgt spid="3"/>
                                        </p:tgtEl>
                                      </p:cBhvr>
                                    </p:animEffect>
                                  </p:childTnLst>
                                </p:cTn>
                              </p:par>
                              <p:par>
                                <p:cTn id="89" presetID="1" presetClass="exit" presetSubtype="0" fill="hold" nodeType="withEffect">
                                  <p:stCondLst>
                                    <p:cond delay="0"/>
                                  </p:stCondLst>
                                  <p:childTnLst>
                                    <p:set>
                                      <p:cBhvr>
                                        <p:cTn id="90" dur="1" fill="hold">
                                          <p:stCondLst>
                                            <p:cond delay="0"/>
                                          </p:stCondLst>
                                        </p:cTn>
                                        <p:tgtEl>
                                          <p:spTgt spid="13486"/>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134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5" grpId="0"/>
      <p:bldP spid="198666" grpId="0" animBg="1"/>
      <p:bldP spid="198668" grpId="0"/>
      <p:bldP spid="198670" grpId="0"/>
      <p:bldP spid="198671" grpId="0"/>
      <p:bldP spid="198672" grpId="0"/>
      <p:bldP spid="198674" grpId="0"/>
      <p:bldP spid="198675" grpId="0"/>
      <p:bldP spid="198676" grpId="0"/>
      <p:bldP spid="198677" grpId="0"/>
      <p:bldP spid="198678" grpId="0"/>
      <p:bldP spid="198679" grpId="0" animBg="1"/>
      <p:bldP spid="198682" grpId="0" animBg="1"/>
      <p:bldP spid="198683" grpId="0"/>
      <p:bldP spid="3" grpId="0" animBg="1"/>
      <p:bldP spid="19866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76200"/>
            <a:ext cx="8177048"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lgn="l"/>
            <a:r>
              <a:rPr lang="en-US" sz="4000" b="1" dirty="0" smtClean="0">
                <a:solidFill>
                  <a:schemeClr val="bg1"/>
                </a:solidFill>
              </a:rPr>
              <a:t>III. </a:t>
            </a:r>
            <a:r>
              <a:rPr lang="en-US" sz="4000" b="1" dirty="0" err="1" smtClean="0">
                <a:solidFill>
                  <a:schemeClr val="bg1"/>
                </a:solidFill>
              </a:rPr>
              <a:t>Tính</a:t>
            </a:r>
            <a:r>
              <a:rPr lang="en-US" sz="4000" b="1" dirty="0" smtClean="0">
                <a:solidFill>
                  <a:schemeClr val="bg1"/>
                </a:solidFill>
              </a:rPr>
              <a:t> </a:t>
            </a:r>
            <a:r>
              <a:rPr lang="en-US" sz="4000" b="1" dirty="0" err="1" smtClean="0">
                <a:solidFill>
                  <a:schemeClr val="bg1"/>
                </a:solidFill>
              </a:rPr>
              <a:t>chất</a:t>
            </a:r>
            <a:r>
              <a:rPr lang="en-US" sz="4000" b="1" dirty="0" smtClean="0">
                <a:solidFill>
                  <a:schemeClr val="bg1"/>
                </a:solidFill>
              </a:rPr>
              <a:t> </a:t>
            </a:r>
            <a:r>
              <a:rPr lang="en-US" sz="4000" b="1" dirty="0" err="1" smtClean="0">
                <a:solidFill>
                  <a:schemeClr val="bg1"/>
                </a:solidFill>
              </a:rPr>
              <a:t>hóa</a:t>
            </a:r>
            <a:r>
              <a:rPr lang="en-US" sz="4000" b="1" dirty="0" smtClean="0">
                <a:solidFill>
                  <a:schemeClr val="bg1"/>
                </a:solidFill>
              </a:rPr>
              <a:t> </a:t>
            </a:r>
            <a:r>
              <a:rPr lang="en-US" sz="4000" b="1" dirty="0" err="1" smtClean="0">
                <a:solidFill>
                  <a:schemeClr val="bg1"/>
                </a:solidFill>
              </a:rPr>
              <a:t>học</a:t>
            </a:r>
            <a:endParaRPr lang="en-US" sz="4000" b="1" dirty="0">
              <a:solidFill>
                <a:schemeClr val="bg1"/>
              </a:solidFill>
            </a:endParaRPr>
          </a:p>
        </p:txBody>
      </p:sp>
      <p:sp>
        <p:nvSpPr>
          <p:cNvPr id="5" name="Text Box 8"/>
          <p:cNvSpPr txBox="1">
            <a:spLocks noChangeArrowheads="1"/>
          </p:cNvSpPr>
          <p:nvPr/>
        </p:nvSpPr>
        <p:spPr bwMode="auto">
          <a:xfrm>
            <a:off x="525417" y="762000"/>
            <a:ext cx="2286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b="1" i="1" u="sng" dirty="0">
                <a:solidFill>
                  <a:schemeClr val="bg1"/>
                </a:solidFill>
                <a:latin typeface="+mn-lt"/>
              </a:rPr>
              <a:t>1. </a:t>
            </a:r>
            <a:r>
              <a:rPr lang="en-US" sz="2800" b="1" i="1" u="sng" dirty="0" err="1">
                <a:solidFill>
                  <a:schemeClr val="bg1"/>
                </a:solidFill>
                <a:latin typeface="+mn-lt"/>
              </a:rPr>
              <a:t>Tính</a:t>
            </a:r>
            <a:r>
              <a:rPr lang="en-US" sz="2800" b="1" i="1" u="sng" dirty="0">
                <a:solidFill>
                  <a:schemeClr val="bg1"/>
                </a:solidFill>
                <a:latin typeface="+mn-lt"/>
              </a:rPr>
              <a:t> </a:t>
            </a:r>
            <a:r>
              <a:rPr lang="en-US" sz="2800" b="1" i="1" u="sng" dirty="0" err="1">
                <a:solidFill>
                  <a:schemeClr val="bg1"/>
                </a:solidFill>
                <a:latin typeface="+mn-lt"/>
              </a:rPr>
              <a:t>khử</a:t>
            </a:r>
            <a:endParaRPr lang="en-US" sz="2800" b="1" i="1" u="sng" dirty="0">
              <a:solidFill>
                <a:schemeClr val="bg1"/>
              </a:solidFill>
              <a:latin typeface="+mn-lt"/>
            </a:endParaRPr>
          </a:p>
        </p:txBody>
      </p:sp>
      <p:sp>
        <p:nvSpPr>
          <p:cNvPr id="6" name="Text Box 9"/>
          <p:cNvSpPr txBox="1">
            <a:spLocks noChangeArrowheads="1"/>
          </p:cNvSpPr>
          <p:nvPr/>
        </p:nvSpPr>
        <p:spPr bwMode="auto">
          <a:xfrm>
            <a:off x="533400" y="1828800"/>
            <a:ext cx="49241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b="1" i="1" u="sng" dirty="0">
                <a:solidFill>
                  <a:srgbClr val="990000"/>
                </a:solidFill>
                <a:latin typeface="+mn-lt"/>
              </a:rPr>
              <a:t>b</a:t>
            </a:r>
            <a:r>
              <a:rPr lang="en-US" sz="2800" b="1" i="1" u="sng" dirty="0" smtClean="0">
                <a:solidFill>
                  <a:srgbClr val="990000"/>
                </a:solidFill>
                <a:latin typeface="+mn-lt"/>
              </a:rPr>
              <a:t>. </a:t>
            </a:r>
            <a:r>
              <a:rPr lang="en-US" sz="2800" b="1" i="1" u="sng" dirty="0" err="1">
                <a:solidFill>
                  <a:srgbClr val="990000"/>
                </a:solidFill>
                <a:latin typeface="+mn-lt"/>
              </a:rPr>
              <a:t>Tác</a:t>
            </a:r>
            <a:r>
              <a:rPr lang="en-US" sz="2800" b="1" i="1" u="sng" dirty="0">
                <a:solidFill>
                  <a:srgbClr val="990000"/>
                </a:solidFill>
                <a:latin typeface="+mn-lt"/>
              </a:rPr>
              <a:t> </a:t>
            </a:r>
            <a:r>
              <a:rPr lang="en-US" sz="2800" b="1" i="1" u="sng" dirty="0" err="1">
                <a:solidFill>
                  <a:srgbClr val="990000"/>
                </a:solidFill>
                <a:latin typeface="+mn-lt"/>
              </a:rPr>
              <a:t>dụng</a:t>
            </a:r>
            <a:r>
              <a:rPr lang="en-US" sz="2800" b="1" i="1" u="sng" dirty="0">
                <a:solidFill>
                  <a:srgbClr val="990000"/>
                </a:solidFill>
                <a:latin typeface="+mn-lt"/>
              </a:rPr>
              <a:t> </a:t>
            </a:r>
            <a:r>
              <a:rPr lang="en-US" sz="2800" b="1" i="1" u="sng" dirty="0" err="1">
                <a:solidFill>
                  <a:srgbClr val="990000"/>
                </a:solidFill>
                <a:latin typeface="+mn-lt"/>
              </a:rPr>
              <a:t>với</a:t>
            </a:r>
            <a:r>
              <a:rPr lang="en-US" sz="2800" b="1" i="1" u="sng" dirty="0">
                <a:solidFill>
                  <a:srgbClr val="990000"/>
                </a:solidFill>
                <a:latin typeface="+mn-lt"/>
              </a:rPr>
              <a:t> </a:t>
            </a:r>
            <a:r>
              <a:rPr lang="en-US" sz="2800" b="1" i="1" u="sng" dirty="0" err="1" smtClean="0">
                <a:solidFill>
                  <a:srgbClr val="990000"/>
                </a:solidFill>
                <a:latin typeface="+mn-lt"/>
              </a:rPr>
              <a:t>hợp</a:t>
            </a:r>
            <a:r>
              <a:rPr lang="en-US" sz="2800" b="1" i="1" u="sng" dirty="0" smtClean="0">
                <a:solidFill>
                  <a:srgbClr val="990000"/>
                </a:solidFill>
                <a:latin typeface="+mn-lt"/>
              </a:rPr>
              <a:t> </a:t>
            </a:r>
            <a:r>
              <a:rPr lang="en-US" sz="2800" b="1" i="1" u="sng" dirty="0" err="1" smtClean="0">
                <a:solidFill>
                  <a:srgbClr val="990000"/>
                </a:solidFill>
                <a:latin typeface="+mn-lt"/>
              </a:rPr>
              <a:t>chất</a:t>
            </a:r>
            <a:endParaRPr lang="en-US" sz="2800" b="1" i="1" u="sng" dirty="0">
              <a:solidFill>
                <a:srgbClr val="990000"/>
              </a:solidFill>
              <a:latin typeface="+mn-lt"/>
            </a:endParaRPr>
          </a:p>
        </p:txBody>
      </p:sp>
      <p:sp>
        <p:nvSpPr>
          <p:cNvPr id="7" name="TextBox 6"/>
          <p:cNvSpPr txBox="1"/>
          <p:nvPr/>
        </p:nvSpPr>
        <p:spPr>
          <a:xfrm>
            <a:off x="304800" y="2521803"/>
            <a:ext cx="8539517" cy="954107"/>
          </a:xfrm>
          <a:prstGeom prst="rect">
            <a:avLst/>
          </a:prstGeom>
          <a:solidFill>
            <a:srgbClr val="CCFF33"/>
          </a:solidFill>
          <a:scene3d>
            <a:camera prst="orthographicFront"/>
            <a:lightRig rig="threePt" dir="t"/>
          </a:scene3d>
          <a:sp3d>
            <a:bevelT w="165100" prst="coolSlant"/>
          </a:sp3d>
        </p:spPr>
        <p:style>
          <a:lnRef idx="2">
            <a:schemeClr val="dk1"/>
          </a:lnRef>
          <a:fillRef idx="1">
            <a:schemeClr val="lt1"/>
          </a:fillRef>
          <a:effectRef idx="0">
            <a:schemeClr val="dk1"/>
          </a:effectRef>
          <a:fontRef idx="minor">
            <a:schemeClr val="dk1"/>
          </a:fontRef>
        </p:style>
        <p:txBody>
          <a:bodyPr wrap="none" rtlCol="0">
            <a:spAutoFit/>
          </a:bodyPr>
          <a:lstStyle/>
          <a:p>
            <a:r>
              <a:rPr lang="en-US" sz="2800" dirty="0" err="1" smtClean="0"/>
              <a:t>Phản</a:t>
            </a:r>
            <a:r>
              <a:rPr lang="en-US" sz="2800" dirty="0" smtClean="0"/>
              <a:t> </a:t>
            </a:r>
            <a:r>
              <a:rPr lang="en-US" sz="2800" dirty="0" err="1" smtClean="0"/>
              <a:t>ứng</a:t>
            </a:r>
            <a:r>
              <a:rPr lang="en-US" sz="2800" dirty="0" smtClean="0"/>
              <a:t> </a:t>
            </a:r>
            <a:r>
              <a:rPr lang="en-US" sz="2800" dirty="0" err="1" smtClean="0"/>
              <a:t>với</a:t>
            </a:r>
            <a:r>
              <a:rPr lang="en-US" sz="2800" dirty="0" smtClean="0"/>
              <a:t> </a:t>
            </a:r>
            <a:r>
              <a:rPr lang="en-US" sz="2800" dirty="0" err="1" smtClean="0"/>
              <a:t>nhiều</a:t>
            </a:r>
            <a:r>
              <a:rPr lang="en-US" sz="2800" dirty="0" smtClean="0"/>
              <a:t> </a:t>
            </a:r>
            <a:r>
              <a:rPr lang="en-US" sz="2800" dirty="0" err="1" smtClean="0"/>
              <a:t>chất</a:t>
            </a:r>
            <a:r>
              <a:rPr lang="en-US" sz="2800" dirty="0" smtClean="0"/>
              <a:t> </a:t>
            </a:r>
            <a:r>
              <a:rPr lang="en-US" sz="2800" dirty="0" err="1" smtClean="0"/>
              <a:t>oxi</a:t>
            </a:r>
            <a:r>
              <a:rPr lang="en-US" sz="2800" dirty="0" smtClean="0"/>
              <a:t> </a:t>
            </a:r>
            <a:r>
              <a:rPr lang="en-US" sz="2800" dirty="0" err="1" smtClean="0"/>
              <a:t>hóa</a:t>
            </a:r>
            <a:r>
              <a:rPr lang="en-US" sz="2800" dirty="0" smtClean="0"/>
              <a:t> </a:t>
            </a:r>
            <a:r>
              <a:rPr lang="en-US" sz="2800" dirty="0" err="1" smtClean="0"/>
              <a:t>như</a:t>
            </a:r>
            <a:r>
              <a:rPr lang="en-US" sz="2800" dirty="0" smtClean="0"/>
              <a:t> HNO</a:t>
            </a:r>
            <a:r>
              <a:rPr lang="en-US" sz="2800" baseline="-25000" dirty="0" smtClean="0"/>
              <a:t>3</a:t>
            </a:r>
            <a:r>
              <a:rPr lang="en-US" sz="2800" dirty="0" smtClean="0"/>
              <a:t>, KClO</a:t>
            </a:r>
            <a:r>
              <a:rPr lang="en-US" sz="2800" baseline="-25000" dirty="0" smtClean="0"/>
              <a:t>3</a:t>
            </a:r>
            <a:r>
              <a:rPr lang="en-US" sz="2800" dirty="0" smtClean="0"/>
              <a:t>, </a:t>
            </a:r>
          </a:p>
          <a:p>
            <a:r>
              <a:rPr lang="en-US" sz="2800" dirty="0" err="1" smtClean="0"/>
              <a:t>oxit</a:t>
            </a:r>
            <a:r>
              <a:rPr lang="en-US" sz="2800" dirty="0" smtClean="0"/>
              <a:t> </a:t>
            </a:r>
            <a:r>
              <a:rPr lang="en-US" sz="2800" dirty="0" err="1" smtClean="0"/>
              <a:t>kim</a:t>
            </a:r>
            <a:r>
              <a:rPr lang="en-US" sz="2800" dirty="0" smtClean="0"/>
              <a:t> </a:t>
            </a:r>
            <a:r>
              <a:rPr lang="en-US" sz="2800" dirty="0" err="1" smtClean="0"/>
              <a:t>loại</a:t>
            </a:r>
            <a:r>
              <a:rPr lang="en-US" sz="2800" dirty="0" smtClean="0"/>
              <a:t>…</a:t>
            </a:r>
            <a:endParaRPr lang="en-US" sz="2800" dirty="0"/>
          </a:p>
        </p:txBody>
      </p:sp>
      <p:grpSp>
        <p:nvGrpSpPr>
          <p:cNvPr id="8" name="Group 53"/>
          <p:cNvGrpSpPr>
            <a:grpSpLocks/>
          </p:cNvGrpSpPr>
          <p:nvPr/>
        </p:nvGrpSpPr>
        <p:grpSpPr bwMode="auto">
          <a:xfrm>
            <a:off x="609600" y="3435482"/>
            <a:ext cx="7924800" cy="831718"/>
            <a:chOff x="192" y="3504"/>
            <a:chExt cx="4944" cy="539"/>
          </a:xfrm>
        </p:grpSpPr>
        <p:sp>
          <p:nvSpPr>
            <p:cNvPr id="9" name="Text Box 39"/>
            <p:cNvSpPr txBox="1">
              <a:spLocks noChangeArrowheads="1"/>
            </p:cNvSpPr>
            <p:nvPr/>
          </p:nvSpPr>
          <p:spPr bwMode="auto">
            <a:xfrm>
              <a:off x="192" y="3696"/>
              <a:ext cx="4944"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dirty="0" smtClean="0">
                  <a:latin typeface="+mn-lt"/>
                </a:rPr>
                <a:t>C  </a:t>
              </a:r>
              <a:r>
                <a:rPr lang="en-US" sz="2800" dirty="0">
                  <a:latin typeface="+mn-lt"/>
                </a:rPr>
                <a:t>+  4 HNO</a:t>
              </a:r>
              <a:r>
                <a:rPr lang="en-US" sz="2800" baseline="-25000" dirty="0">
                  <a:latin typeface="+mn-lt"/>
                </a:rPr>
                <a:t>3(</a:t>
              </a:r>
              <a:r>
                <a:rPr lang="en-US" sz="2800" baseline="-25000" dirty="0" err="1">
                  <a:latin typeface="+mn-lt"/>
                </a:rPr>
                <a:t>dặc</a:t>
              </a:r>
              <a:r>
                <a:rPr lang="en-US" sz="2800" baseline="-25000" dirty="0">
                  <a:latin typeface="+mn-lt"/>
                </a:rPr>
                <a:t>)</a:t>
              </a:r>
              <a:endParaRPr lang="en-US" sz="2800" dirty="0">
                <a:latin typeface="+mn-lt"/>
              </a:endParaRPr>
            </a:p>
          </p:txBody>
        </p:sp>
        <p:sp>
          <p:nvSpPr>
            <p:cNvPr id="10" name="Line 40"/>
            <p:cNvSpPr>
              <a:spLocks noChangeShapeType="1"/>
            </p:cNvSpPr>
            <p:nvPr/>
          </p:nvSpPr>
          <p:spPr bwMode="auto">
            <a:xfrm>
              <a:off x="1728" y="3840"/>
              <a:ext cx="38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11" name="Text Box 41"/>
            <p:cNvSpPr txBox="1">
              <a:spLocks noChangeArrowheads="1"/>
            </p:cNvSpPr>
            <p:nvPr/>
          </p:nvSpPr>
          <p:spPr bwMode="auto">
            <a:xfrm>
              <a:off x="2208" y="3696"/>
              <a:ext cx="1056"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dirty="0">
                  <a:latin typeface="+mn-lt"/>
                </a:rPr>
                <a:t>CO</a:t>
              </a:r>
              <a:r>
                <a:rPr lang="en-US" sz="2800" baseline="-25000" dirty="0">
                  <a:latin typeface="+mn-lt"/>
                </a:rPr>
                <a:t>2</a:t>
              </a:r>
              <a:endParaRPr lang="en-US" sz="2800" dirty="0">
                <a:latin typeface="+mn-lt"/>
              </a:endParaRPr>
            </a:p>
          </p:txBody>
        </p:sp>
        <p:sp>
          <p:nvSpPr>
            <p:cNvPr id="12" name="Text Box 42"/>
            <p:cNvSpPr txBox="1">
              <a:spLocks noChangeArrowheads="1"/>
            </p:cNvSpPr>
            <p:nvPr/>
          </p:nvSpPr>
          <p:spPr bwMode="auto">
            <a:xfrm>
              <a:off x="2744" y="3704"/>
              <a:ext cx="384"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latin typeface="+mn-lt"/>
                </a:rPr>
                <a:t>+</a:t>
              </a:r>
            </a:p>
          </p:txBody>
        </p:sp>
        <p:sp>
          <p:nvSpPr>
            <p:cNvPr id="13" name="Text Box 44"/>
            <p:cNvSpPr txBox="1">
              <a:spLocks noChangeArrowheads="1"/>
            </p:cNvSpPr>
            <p:nvPr/>
          </p:nvSpPr>
          <p:spPr bwMode="auto">
            <a:xfrm>
              <a:off x="3056" y="3704"/>
              <a:ext cx="768"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dirty="0">
                  <a:latin typeface="+mn-lt"/>
                </a:rPr>
                <a:t>4NO</a:t>
              </a:r>
              <a:r>
                <a:rPr lang="en-US" sz="2800" baseline="-25000" dirty="0">
                  <a:latin typeface="+mn-lt"/>
                </a:rPr>
                <a:t>2</a:t>
              </a:r>
              <a:endParaRPr lang="en-US" sz="2800" dirty="0">
                <a:latin typeface="+mn-lt"/>
              </a:endParaRPr>
            </a:p>
          </p:txBody>
        </p:sp>
        <p:sp>
          <p:nvSpPr>
            <p:cNvPr id="14" name="Text Box 45"/>
            <p:cNvSpPr txBox="1">
              <a:spLocks noChangeArrowheads="1"/>
            </p:cNvSpPr>
            <p:nvPr/>
          </p:nvSpPr>
          <p:spPr bwMode="auto">
            <a:xfrm>
              <a:off x="3800" y="3712"/>
              <a:ext cx="288"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latin typeface="+mn-lt"/>
                </a:rPr>
                <a:t>+</a:t>
              </a:r>
            </a:p>
          </p:txBody>
        </p:sp>
        <p:sp>
          <p:nvSpPr>
            <p:cNvPr id="15" name="Text Box 46"/>
            <p:cNvSpPr txBox="1">
              <a:spLocks noChangeArrowheads="1"/>
            </p:cNvSpPr>
            <p:nvPr/>
          </p:nvSpPr>
          <p:spPr bwMode="auto">
            <a:xfrm>
              <a:off x="4084" y="3696"/>
              <a:ext cx="829"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dirty="0">
                  <a:latin typeface="+mn-lt"/>
                </a:rPr>
                <a:t>2H</a:t>
              </a:r>
              <a:r>
                <a:rPr lang="en-US" sz="2800" baseline="-25000" dirty="0">
                  <a:latin typeface="+mn-lt"/>
                </a:rPr>
                <a:t>2</a:t>
              </a:r>
              <a:r>
                <a:rPr lang="en-US" sz="2800" dirty="0">
                  <a:latin typeface="+mn-lt"/>
                </a:rPr>
                <a:t>O</a:t>
              </a:r>
            </a:p>
          </p:txBody>
        </p:sp>
        <p:sp>
          <p:nvSpPr>
            <p:cNvPr id="16" name="Text Box 47"/>
            <p:cNvSpPr txBox="1">
              <a:spLocks noChangeArrowheads="1"/>
            </p:cNvSpPr>
            <p:nvPr/>
          </p:nvSpPr>
          <p:spPr bwMode="auto">
            <a:xfrm>
              <a:off x="224" y="3504"/>
              <a:ext cx="336"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a:solidFill>
                    <a:srgbClr val="FF0000"/>
                  </a:solidFill>
                  <a:latin typeface="+mn-lt"/>
                </a:rPr>
                <a:t>0</a:t>
              </a:r>
            </a:p>
          </p:txBody>
        </p:sp>
        <p:sp>
          <p:nvSpPr>
            <p:cNvPr id="17" name="Text Box 48"/>
            <p:cNvSpPr txBox="1">
              <a:spLocks noChangeArrowheads="1"/>
            </p:cNvSpPr>
            <p:nvPr/>
          </p:nvSpPr>
          <p:spPr bwMode="auto">
            <a:xfrm>
              <a:off x="2136" y="3520"/>
              <a:ext cx="72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a:solidFill>
                    <a:srgbClr val="FF0000"/>
                  </a:solidFill>
                  <a:latin typeface="+mn-lt"/>
                </a:rPr>
                <a:t>  +4</a:t>
              </a:r>
            </a:p>
          </p:txBody>
        </p:sp>
        <p:sp>
          <p:nvSpPr>
            <p:cNvPr id="18" name="Text Box 51"/>
            <p:cNvSpPr txBox="1">
              <a:spLocks noChangeArrowheads="1"/>
            </p:cNvSpPr>
            <p:nvPr/>
          </p:nvSpPr>
          <p:spPr bwMode="auto">
            <a:xfrm>
              <a:off x="1792" y="3576"/>
              <a:ext cx="480"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latin typeface="+mn-lt"/>
                </a:rPr>
                <a:t>t</a:t>
              </a:r>
              <a:r>
                <a:rPr lang="en-US" sz="2400" baseline="30000">
                  <a:latin typeface="+mn-lt"/>
                </a:rPr>
                <a:t>0</a:t>
              </a:r>
              <a:endParaRPr lang="en-US" sz="2400">
                <a:latin typeface="+mn-lt"/>
              </a:endParaRPr>
            </a:p>
          </p:txBody>
        </p:sp>
      </p:grpSp>
      <p:grpSp>
        <p:nvGrpSpPr>
          <p:cNvPr id="19" name="Group 52"/>
          <p:cNvGrpSpPr>
            <a:grpSpLocks/>
          </p:cNvGrpSpPr>
          <p:nvPr/>
        </p:nvGrpSpPr>
        <p:grpSpPr bwMode="auto">
          <a:xfrm>
            <a:off x="533400" y="4314162"/>
            <a:ext cx="5562600" cy="867435"/>
            <a:chOff x="240" y="2692"/>
            <a:chExt cx="3360" cy="535"/>
          </a:xfrm>
        </p:grpSpPr>
        <p:grpSp>
          <p:nvGrpSpPr>
            <p:cNvPr id="20" name="Group 37"/>
            <p:cNvGrpSpPr>
              <a:grpSpLocks/>
            </p:cNvGrpSpPr>
            <p:nvPr/>
          </p:nvGrpSpPr>
          <p:grpSpPr bwMode="auto">
            <a:xfrm>
              <a:off x="240" y="2692"/>
              <a:ext cx="3360" cy="535"/>
              <a:chOff x="240" y="2756"/>
              <a:chExt cx="3360" cy="535"/>
            </a:xfrm>
          </p:grpSpPr>
          <p:sp>
            <p:nvSpPr>
              <p:cNvPr id="22" name="Text Box 31"/>
              <p:cNvSpPr txBox="1">
                <a:spLocks noChangeArrowheads="1"/>
              </p:cNvSpPr>
              <p:nvPr/>
            </p:nvSpPr>
            <p:spPr bwMode="auto">
              <a:xfrm>
                <a:off x="240" y="2941"/>
                <a:ext cx="3360"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dirty="0" smtClean="0">
                    <a:latin typeface="+mn-lt"/>
                  </a:rPr>
                  <a:t>2CuO  </a:t>
                </a:r>
                <a:r>
                  <a:rPr lang="en-US" sz="2800" dirty="0">
                    <a:latin typeface="+mn-lt"/>
                  </a:rPr>
                  <a:t>+ C </a:t>
                </a:r>
              </a:p>
            </p:txBody>
          </p:sp>
          <p:sp>
            <p:nvSpPr>
              <p:cNvPr id="23" name="Line 32"/>
              <p:cNvSpPr>
                <a:spLocks noChangeShapeType="1"/>
              </p:cNvSpPr>
              <p:nvPr/>
            </p:nvSpPr>
            <p:spPr bwMode="auto">
              <a:xfrm>
                <a:off x="1344" y="3120"/>
                <a:ext cx="2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 name="Text Box 33"/>
              <p:cNvSpPr txBox="1">
                <a:spLocks noChangeArrowheads="1"/>
              </p:cNvSpPr>
              <p:nvPr/>
            </p:nvSpPr>
            <p:spPr bwMode="auto">
              <a:xfrm>
                <a:off x="1728" y="2968"/>
                <a:ext cx="1344"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dirty="0" smtClean="0">
                    <a:latin typeface="+mn-lt"/>
                  </a:rPr>
                  <a:t>2Cu  </a:t>
                </a:r>
                <a:r>
                  <a:rPr lang="en-US" sz="2800" dirty="0">
                    <a:latin typeface="+mn-lt"/>
                  </a:rPr>
                  <a:t>+  CO</a:t>
                </a:r>
                <a:r>
                  <a:rPr lang="en-US" sz="2800" baseline="-25000" dirty="0">
                    <a:latin typeface="+mn-lt"/>
                  </a:rPr>
                  <a:t>2</a:t>
                </a:r>
                <a:endParaRPr lang="en-US" sz="2800" dirty="0">
                  <a:latin typeface="+mn-lt"/>
                </a:endParaRPr>
              </a:p>
            </p:txBody>
          </p:sp>
          <p:sp>
            <p:nvSpPr>
              <p:cNvPr id="25" name="Text Box 34"/>
              <p:cNvSpPr txBox="1">
                <a:spLocks noChangeArrowheads="1"/>
              </p:cNvSpPr>
              <p:nvPr/>
            </p:nvSpPr>
            <p:spPr bwMode="auto">
              <a:xfrm>
                <a:off x="1065" y="2756"/>
                <a:ext cx="288"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dirty="0" smtClean="0">
                    <a:solidFill>
                      <a:srgbClr val="FF0000"/>
                    </a:solidFill>
                    <a:latin typeface="Times New Roman" pitchFamily="18" charset="0"/>
                  </a:rPr>
                  <a:t>  </a:t>
                </a:r>
                <a:r>
                  <a:rPr lang="en-US" sz="2400" dirty="0" smtClean="0">
                    <a:solidFill>
                      <a:srgbClr val="FF0000"/>
                    </a:solidFill>
                    <a:latin typeface="Times New Roman" pitchFamily="18" charset="0"/>
                  </a:rPr>
                  <a:t>0</a:t>
                </a:r>
                <a:endParaRPr lang="en-US" sz="2000" dirty="0">
                  <a:solidFill>
                    <a:srgbClr val="FF0000"/>
                  </a:solidFill>
                  <a:latin typeface="Times New Roman" pitchFamily="18" charset="0"/>
                </a:endParaRPr>
              </a:p>
            </p:txBody>
          </p:sp>
          <p:sp>
            <p:nvSpPr>
              <p:cNvPr id="26" name="Text Box 35"/>
              <p:cNvSpPr txBox="1">
                <a:spLocks noChangeArrowheads="1"/>
              </p:cNvSpPr>
              <p:nvPr/>
            </p:nvSpPr>
            <p:spPr bwMode="auto">
              <a:xfrm>
                <a:off x="2387" y="2785"/>
                <a:ext cx="624"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dirty="0">
                    <a:solidFill>
                      <a:srgbClr val="FF0000"/>
                    </a:solidFill>
                    <a:latin typeface="Times New Roman" pitchFamily="18" charset="0"/>
                  </a:rPr>
                  <a:t>  </a:t>
                </a:r>
                <a:r>
                  <a:rPr lang="en-US" sz="2400" dirty="0">
                    <a:solidFill>
                      <a:srgbClr val="FF0000"/>
                    </a:solidFill>
                    <a:latin typeface="Times New Roman" pitchFamily="18" charset="0"/>
                  </a:rPr>
                  <a:t>+4</a:t>
                </a:r>
                <a:endParaRPr lang="en-US" sz="2000" dirty="0">
                  <a:solidFill>
                    <a:srgbClr val="FF0000"/>
                  </a:solidFill>
                  <a:latin typeface="Times New Roman" pitchFamily="18" charset="0"/>
                </a:endParaRPr>
              </a:p>
            </p:txBody>
          </p:sp>
        </p:grpSp>
        <p:sp>
          <p:nvSpPr>
            <p:cNvPr id="21" name="Text Box 49"/>
            <p:cNvSpPr txBox="1">
              <a:spLocks noChangeArrowheads="1"/>
            </p:cNvSpPr>
            <p:nvPr/>
          </p:nvSpPr>
          <p:spPr bwMode="auto">
            <a:xfrm>
              <a:off x="1376" y="2808"/>
              <a:ext cx="480"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latin typeface="Times New Roman" pitchFamily="18" charset="0"/>
                </a:rPr>
                <a:t>t</a:t>
              </a:r>
              <a:r>
                <a:rPr lang="en-US" sz="2400" baseline="30000">
                  <a:latin typeface="Times New Roman" pitchFamily="18" charset="0"/>
                </a:rPr>
                <a:t>0</a:t>
              </a:r>
              <a:endParaRPr lang="en-US" sz="2400">
                <a:latin typeface="Times New Roman" pitchFamily="18" charset="0"/>
              </a:endParaRPr>
            </a:p>
          </p:txBody>
        </p:sp>
      </p:grpSp>
      <p:sp>
        <p:nvSpPr>
          <p:cNvPr id="27" name="Sun 26"/>
          <p:cNvSpPr/>
          <p:nvPr/>
        </p:nvSpPr>
        <p:spPr bwMode="auto">
          <a:xfrm>
            <a:off x="304800" y="3733800"/>
            <a:ext cx="228600" cy="272353"/>
          </a:xfrm>
          <a:prstGeom prst="sun">
            <a:avLst/>
          </a:prstGeom>
          <a:solidFill>
            <a:srgbClr val="FFFF00"/>
          </a:solidFill>
          <a:ln w="952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8" name="Sun 27"/>
          <p:cNvSpPr/>
          <p:nvPr/>
        </p:nvSpPr>
        <p:spPr bwMode="auto">
          <a:xfrm>
            <a:off x="304800" y="4680647"/>
            <a:ext cx="228600" cy="272353"/>
          </a:xfrm>
          <a:prstGeom prst="sun">
            <a:avLst/>
          </a:prstGeom>
          <a:solidFill>
            <a:srgbClr val="FFFF00"/>
          </a:solidFill>
          <a:ln w="952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642825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9682" name="Text Box 2"/>
          <p:cNvSpPr txBox="1">
            <a:spLocks noChangeArrowheads="1"/>
          </p:cNvSpPr>
          <p:nvPr/>
        </p:nvSpPr>
        <p:spPr bwMode="auto">
          <a:xfrm>
            <a:off x="546100" y="3618925"/>
            <a:ext cx="7454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b="1" i="1" u="sng" dirty="0">
                <a:solidFill>
                  <a:srgbClr val="CC0000"/>
                </a:solidFill>
                <a:latin typeface="+mn-lt"/>
              </a:rPr>
              <a:t>b. </a:t>
            </a:r>
            <a:r>
              <a:rPr lang="en-US" sz="2800" b="1" i="1" u="sng" dirty="0" err="1">
                <a:solidFill>
                  <a:srgbClr val="CC0000"/>
                </a:solidFill>
                <a:latin typeface="+mn-lt"/>
              </a:rPr>
              <a:t>Tác</a:t>
            </a:r>
            <a:r>
              <a:rPr lang="en-US" sz="2800" b="1" i="1" u="sng" dirty="0">
                <a:solidFill>
                  <a:srgbClr val="CC0000"/>
                </a:solidFill>
                <a:latin typeface="+mn-lt"/>
              </a:rPr>
              <a:t> </a:t>
            </a:r>
            <a:r>
              <a:rPr lang="en-US" sz="2800" b="1" i="1" u="sng" dirty="0" err="1">
                <a:solidFill>
                  <a:srgbClr val="CC0000"/>
                </a:solidFill>
                <a:latin typeface="+mn-lt"/>
              </a:rPr>
              <a:t>dụng</a:t>
            </a:r>
            <a:r>
              <a:rPr lang="en-US" sz="2800" b="1" i="1" u="sng" dirty="0">
                <a:solidFill>
                  <a:srgbClr val="CC0000"/>
                </a:solidFill>
                <a:latin typeface="+mn-lt"/>
              </a:rPr>
              <a:t> </a:t>
            </a:r>
            <a:r>
              <a:rPr lang="en-US" sz="2800" b="1" i="1" u="sng" dirty="0" err="1">
                <a:solidFill>
                  <a:srgbClr val="CC0000"/>
                </a:solidFill>
                <a:latin typeface="+mn-lt"/>
              </a:rPr>
              <a:t>với</a:t>
            </a:r>
            <a:r>
              <a:rPr lang="en-US" sz="2800" b="1" i="1" u="sng" dirty="0">
                <a:solidFill>
                  <a:srgbClr val="CC0000"/>
                </a:solidFill>
                <a:latin typeface="+mn-lt"/>
              </a:rPr>
              <a:t> </a:t>
            </a:r>
            <a:r>
              <a:rPr lang="en-US" sz="2800" b="1" i="1" u="sng" dirty="0" err="1">
                <a:solidFill>
                  <a:srgbClr val="CC0000"/>
                </a:solidFill>
                <a:latin typeface="+mn-lt"/>
              </a:rPr>
              <a:t>kim</a:t>
            </a:r>
            <a:r>
              <a:rPr lang="en-US" sz="2800" b="1" i="1" u="sng" dirty="0">
                <a:solidFill>
                  <a:srgbClr val="CC0000"/>
                </a:solidFill>
                <a:latin typeface="+mn-lt"/>
              </a:rPr>
              <a:t> </a:t>
            </a:r>
            <a:r>
              <a:rPr lang="en-US" sz="2800" b="1" i="1" u="sng" dirty="0" err="1">
                <a:solidFill>
                  <a:srgbClr val="CC0000"/>
                </a:solidFill>
                <a:latin typeface="+mn-lt"/>
              </a:rPr>
              <a:t>loại</a:t>
            </a:r>
            <a:r>
              <a:rPr lang="en-US" sz="2800" b="1" i="1" u="sng" dirty="0">
                <a:solidFill>
                  <a:srgbClr val="CC0000"/>
                </a:solidFill>
                <a:latin typeface="+mn-lt"/>
              </a:rPr>
              <a:t> </a:t>
            </a:r>
            <a:r>
              <a:rPr lang="en-US" sz="2800" b="1" i="1" u="sng" dirty="0">
                <a:solidFill>
                  <a:srgbClr val="CC0000"/>
                </a:solidFill>
                <a:latin typeface="+mn-lt"/>
                <a:sym typeface="Wingdings" pitchFamily="2" charset="2"/>
              </a:rPr>
              <a:t> </a:t>
            </a:r>
            <a:r>
              <a:rPr lang="en-US" sz="2800" b="1" i="1" u="sng" dirty="0" err="1">
                <a:solidFill>
                  <a:srgbClr val="CC0000"/>
                </a:solidFill>
                <a:latin typeface="+mn-lt"/>
                <a:sym typeface="Wingdings" pitchFamily="2" charset="2"/>
              </a:rPr>
              <a:t>muối</a:t>
            </a:r>
            <a:r>
              <a:rPr lang="en-US" sz="2800" b="1" i="1" u="sng" dirty="0">
                <a:solidFill>
                  <a:srgbClr val="CC0000"/>
                </a:solidFill>
                <a:latin typeface="+mn-lt"/>
                <a:sym typeface="Wingdings" pitchFamily="2" charset="2"/>
              </a:rPr>
              <a:t> </a:t>
            </a:r>
            <a:r>
              <a:rPr lang="en-US" sz="2800" b="1" i="1" u="sng" dirty="0" err="1">
                <a:solidFill>
                  <a:srgbClr val="CC0000"/>
                </a:solidFill>
                <a:latin typeface="+mn-lt"/>
                <a:sym typeface="Wingdings" pitchFamily="2" charset="2"/>
              </a:rPr>
              <a:t>cacbua</a:t>
            </a:r>
            <a:endParaRPr lang="en-US" sz="2800" b="1" i="1" u="sng" dirty="0">
              <a:solidFill>
                <a:srgbClr val="CC0000"/>
              </a:solidFill>
              <a:latin typeface="+mn-lt"/>
            </a:endParaRPr>
          </a:p>
        </p:txBody>
      </p:sp>
      <p:grpSp>
        <p:nvGrpSpPr>
          <p:cNvPr id="2" name="Group 4"/>
          <p:cNvGrpSpPr>
            <a:grpSpLocks/>
          </p:cNvGrpSpPr>
          <p:nvPr/>
        </p:nvGrpSpPr>
        <p:grpSpPr bwMode="auto">
          <a:xfrm>
            <a:off x="1676400" y="5346125"/>
            <a:ext cx="2971800" cy="519113"/>
            <a:chOff x="1632" y="2583"/>
            <a:chExt cx="2016" cy="327"/>
          </a:xfrm>
        </p:grpSpPr>
        <p:sp>
          <p:nvSpPr>
            <p:cNvPr id="16420" name="Text Box 5"/>
            <p:cNvSpPr txBox="1">
              <a:spLocks noChangeArrowheads="1"/>
            </p:cNvSpPr>
            <p:nvPr/>
          </p:nvSpPr>
          <p:spPr bwMode="auto">
            <a:xfrm>
              <a:off x="1632" y="2583"/>
              <a:ext cx="201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800" b="1" dirty="0">
                  <a:solidFill>
                    <a:schemeClr val="tx2"/>
                  </a:solidFill>
                  <a:latin typeface="Times New Roman" pitchFamily="18" charset="0"/>
                </a:rPr>
                <a:t>C +  </a:t>
              </a:r>
              <a:r>
                <a:rPr lang="en-US" sz="2800" b="1" dirty="0" err="1">
                  <a:solidFill>
                    <a:schemeClr val="tx2"/>
                  </a:solidFill>
                  <a:latin typeface="Times New Roman" pitchFamily="18" charset="0"/>
                </a:rPr>
                <a:t>Ca</a:t>
              </a:r>
              <a:r>
                <a:rPr lang="en-US" sz="2800" b="1" baseline="-25000" dirty="0">
                  <a:solidFill>
                    <a:schemeClr val="tx2"/>
                  </a:solidFill>
                  <a:latin typeface="Times New Roman" pitchFamily="18" charset="0"/>
                </a:rPr>
                <a:t> </a:t>
              </a:r>
              <a:r>
                <a:rPr lang="en-US" sz="2800" b="1" dirty="0">
                  <a:solidFill>
                    <a:schemeClr val="tx2"/>
                  </a:solidFill>
                  <a:latin typeface="Times New Roman" pitchFamily="18" charset="0"/>
                  <a:sym typeface="Symbol" pitchFamily="18" charset="2"/>
                </a:rPr>
                <a:t></a:t>
              </a:r>
              <a:endParaRPr lang="en-US" sz="2800" b="1" baseline="-25000" dirty="0">
                <a:solidFill>
                  <a:schemeClr val="tx2"/>
                </a:solidFill>
                <a:latin typeface="Times New Roman" pitchFamily="18" charset="0"/>
              </a:endParaRPr>
            </a:p>
          </p:txBody>
        </p:sp>
        <p:sp>
          <p:nvSpPr>
            <p:cNvPr id="16421" name="Rectangle 6"/>
            <p:cNvSpPr>
              <a:spLocks noChangeArrowheads="1"/>
            </p:cNvSpPr>
            <p:nvPr/>
          </p:nvSpPr>
          <p:spPr bwMode="auto">
            <a:xfrm>
              <a:off x="2634" y="2637"/>
              <a:ext cx="12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endParaRPr lang="en-US" sz="2000" baseline="30000"/>
            </a:p>
          </p:txBody>
        </p:sp>
      </p:grpSp>
      <p:sp>
        <p:nvSpPr>
          <p:cNvPr id="199687" name="Rectangle 7"/>
          <p:cNvSpPr>
            <a:spLocks noChangeArrowheads="1"/>
          </p:cNvSpPr>
          <p:nvPr/>
        </p:nvSpPr>
        <p:spPr bwMode="auto">
          <a:xfrm>
            <a:off x="3492500" y="5358825"/>
            <a:ext cx="1155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3200" b="1">
                <a:solidFill>
                  <a:schemeClr val="tx2"/>
                </a:solidFill>
                <a:latin typeface="Times New Roman" pitchFamily="18" charset="0"/>
              </a:rPr>
              <a:t>CaC</a:t>
            </a:r>
            <a:r>
              <a:rPr lang="en-US" sz="3200" b="1" baseline="-25000">
                <a:solidFill>
                  <a:schemeClr val="tx2"/>
                </a:solidFill>
                <a:latin typeface="Times New Roman" pitchFamily="18" charset="0"/>
              </a:rPr>
              <a:t>2</a:t>
            </a:r>
            <a:endParaRPr lang="en-US" sz="3200" b="1">
              <a:solidFill>
                <a:schemeClr val="tx2"/>
              </a:solidFill>
              <a:latin typeface="Times New Roman" pitchFamily="18" charset="0"/>
            </a:endParaRPr>
          </a:p>
        </p:txBody>
      </p:sp>
      <p:sp>
        <p:nvSpPr>
          <p:cNvPr id="199688" name="Text Box 8"/>
          <p:cNvSpPr txBox="1">
            <a:spLocks noChangeArrowheads="1"/>
          </p:cNvSpPr>
          <p:nvPr/>
        </p:nvSpPr>
        <p:spPr bwMode="auto">
          <a:xfrm>
            <a:off x="1752600" y="516515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a:solidFill>
                  <a:srgbClr val="FF0066"/>
                </a:solidFill>
                <a:latin typeface="Georgia" pitchFamily="18" charset="0"/>
              </a:rPr>
              <a:t>0</a:t>
            </a:r>
          </a:p>
        </p:txBody>
      </p:sp>
      <p:sp>
        <p:nvSpPr>
          <p:cNvPr id="199689" name="Text Box 9"/>
          <p:cNvSpPr txBox="1">
            <a:spLocks noChangeArrowheads="1"/>
          </p:cNvSpPr>
          <p:nvPr/>
        </p:nvSpPr>
        <p:spPr bwMode="auto">
          <a:xfrm>
            <a:off x="3975100" y="5150863"/>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a:solidFill>
                  <a:srgbClr val="FF0066"/>
                </a:solidFill>
                <a:latin typeface="Georgia" pitchFamily="18" charset="0"/>
              </a:rPr>
              <a:t>-1</a:t>
            </a:r>
          </a:p>
        </p:txBody>
      </p:sp>
      <p:sp>
        <p:nvSpPr>
          <p:cNvPr id="199690" name="Text Box 10"/>
          <p:cNvSpPr txBox="1">
            <a:spLocks noChangeArrowheads="1"/>
          </p:cNvSpPr>
          <p:nvPr/>
        </p:nvSpPr>
        <p:spPr bwMode="auto">
          <a:xfrm>
            <a:off x="2730500" y="5201663"/>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a:solidFill>
                  <a:srgbClr val="FF0066"/>
                </a:solidFill>
                <a:latin typeface="Georgia" pitchFamily="18" charset="0"/>
              </a:rPr>
              <a:t>0</a:t>
            </a:r>
          </a:p>
        </p:txBody>
      </p:sp>
      <p:sp>
        <p:nvSpPr>
          <p:cNvPr id="199691" name="Text Box 11"/>
          <p:cNvSpPr txBox="1">
            <a:spLocks noChangeArrowheads="1"/>
          </p:cNvSpPr>
          <p:nvPr/>
        </p:nvSpPr>
        <p:spPr bwMode="auto">
          <a:xfrm>
            <a:off x="3479800" y="5161975"/>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a:solidFill>
                  <a:srgbClr val="FF0066"/>
                </a:solidFill>
                <a:latin typeface="Georgia" pitchFamily="18" charset="0"/>
              </a:rPr>
              <a:t>+2</a:t>
            </a:r>
          </a:p>
        </p:txBody>
      </p:sp>
      <p:sp>
        <p:nvSpPr>
          <p:cNvPr id="199692" name="Rectangle 12"/>
          <p:cNvSpPr>
            <a:spLocks noChangeArrowheads="1"/>
          </p:cNvSpPr>
          <p:nvPr/>
        </p:nvSpPr>
        <p:spPr bwMode="auto">
          <a:xfrm>
            <a:off x="1422400" y="5352475"/>
            <a:ext cx="3898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3200" b="1">
                <a:solidFill>
                  <a:srgbClr val="0066FF"/>
                </a:solidFill>
                <a:latin typeface="Times New Roman" pitchFamily="18" charset="0"/>
              </a:rPr>
              <a:t>2</a:t>
            </a:r>
          </a:p>
        </p:txBody>
      </p:sp>
      <p:grpSp>
        <p:nvGrpSpPr>
          <p:cNvPr id="3" name="Group 13"/>
          <p:cNvGrpSpPr>
            <a:grpSpLocks/>
          </p:cNvGrpSpPr>
          <p:nvPr/>
        </p:nvGrpSpPr>
        <p:grpSpPr bwMode="auto">
          <a:xfrm>
            <a:off x="1739900" y="4323778"/>
            <a:ext cx="2743200" cy="584201"/>
            <a:chOff x="1632" y="2583"/>
            <a:chExt cx="2016" cy="368"/>
          </a:xfrm>
        </p:grpSpPr>
        <p:sp>
          <p:nvSpPr>
            <p:cNvPr id="16418" name="Text Box 14"/>
            <p:cNvSpPr txBox="1">
              <a:spLocks noChangeArrowheads="1"/>
            </p:cNvSpPr>
            <p:nvPr/>
          </p:nvSpPr>
          <p:spPr bwMode="auto">
            <a:xfrm>
              <a:off x="1632" y="2583"/>
              <a:ext cx="201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3200" b="1" dirty="0">
                  <a:solidFill>
                    <a:schemeClr val="tx2"/>
                  </a:solidFill>
                  <a:latin typeface="Times New Roman" pitchFamily="18" charset="0"/>
                </a:rPr>
                <a:t>C +  Al</a:t>
              </a:r>
              <a:r>
                <a:rPr lang="en-US" sz="3200" b="1" baseline="-25000" dirty="0">
                  <a:solidFill>
                    <a:schemeClr val="tx2"/>
                  </a:solidFill>
                  <a:latin typeface="Times New Roman" pitchFamily="18" charset="0"/>
                </a:rPr>
                <a:t> </a:t>
              </a:r>
              <a:r>
                <a:rPr lang="en-US" sz="3200" b="1" dirty="0">
                  <a:solidFill>
                    <a:schemeClr val="tx2"/>
                  </a:solidFill>
                  <a:latin typeface="Times New Roman" pitchFamily="18" charset="0"/>
                  <a:sym typeface="Symbol" pitchFamily="18" charset="2"/>
                </a:rPr>
                <a:t></a:t>
              </a:r>
              <a:endParaRPr lang="en-US" sz="3200" b="1" baseline="-25000" dirty="0">
                <a:solidFill>
                  <a:schemeClr val="tx2"/>
                </a:solidFill>
                <a:latin typeface="Times New Roman" pitchFamily="18" charset="0"/>
              </a:endParaRPr>
            </a:p>
          </p:txBody>
        </p:sp>
        <p:sp>
          <p:nvSpPr>
            <p:cNvPr id="16419" name="Rectangle 15"/>
            <p:cNvSpPr>
              <a:spLocks noChangeArrowheads="1"/>
            </p:cNvSpPr>
            <p:nvPr/>
          </p:nvSpPr>
          <p:spPr bwMode="auto">
            <a:xfrm>
              <a:off x="2634" y="2637"/>
              <a:ext cx="13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endParaRPr lang="en-US" sz="2400" baseline="30000"/>
            </a:p>
          </p:txBody>
        </p:sp>
      </p:grpSp>
      <p:sp>
        <p:nvSpPr>
          <p:cNvPr id="199696" name="Rectangle 16"/>
          <p:cNvSpPr>
            <a:spLocks noChangeArrowheads="1"/>
          </p:cNvSpPr>
          <p:nvPr/>
        </p:nvSpPr>
        <p:spPr bwMode="auto">
          <a:xfrm>
            <a:off x="3479800" y="4323775"/>
            <a:ext cx="1231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800" b="1" dirty="0">
                <a:solidFill>
                  <a:schemeClr val="tx2"/>
                </a:solidFill>
                <a:latin typeface="Times New Roman" pitchFamily="18" charset="0"/>
              </a:rPr>
              <a:t>Al</a:t>
            </a:r>
            <a:r>
              <a:rPr lang="en-US" sz="2800" b="1" baseline="-25000" dirty="0">
                <a:solidFill>
                  <a:schemeClr val="tx2"/>
                </a:solidFill>
                <a:latin typeface="Times New Roman" pitchFamily="18" charset="0"/>
              </a:rPr>
              <a:t>4</a:t>
            </a:r>
            <a:r>
              <a:rPr lang="en-US" sz="2800" b="1" dirty="0">
                <a:solidFill>
                  <a:schemeClr val="tx2"/>
                </a:solidFill>
                <a:latin typeface="Times New Roman" pitchFamily="18" charset="0"/>
              </a:rPr>
              <a:t>C</a:t>
            </a:r>
            <a:r>
              <a:rPr lang="en-US" sz="2800" b="1" baseline="-25000" dirty="0">
                <a:solidFill>
                  <a:schemeClr val="tx2"/>
                </a:solidFill>
                <a:latin typeface="Times New Roman" pitchFamily="18" charset="0"/>
              </a:rPr>
              <a:t>3</a:t>
            </a:r>
            <a:endParaRPr lang="en-US" sz="2800" b="1" dirty="0">
              <a:solidFill>
                <a:schemeClr val="tx2"/>
              </a:solidFill>
              <a:latin typeface="Times New Roman" pitchFamily="18" charset="0"/>
            </a:endParaRPr>
          </a:p>
        </p:txBody>
      </p:sp>
      <p:sp>
        <p:nvSpPr>
          <p:cNvPr id="199697" name="Text Box 17"/>
          <p:cNvSpPr txBox="1">
            <a:spLocks noChangeArrowheads="1"/>
          </p:cNvSpPr>
          <p:nvPr/>
        </p:nvSpPr>
        <p:spPr bwMode="auto">
          <a:xfrm>
            <a:off x="1841500" y="4152325"/>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a:solidFill>
                  <a:srgbClr val="FF0066"/>
                </a:solidFill>
                <a:latin typeface="Georgia" pitchFamily="18" charset="0"/>
              </a:rPr>
              <a:t>0</a:t>
            </a:r>
          </a:p>
        </p:txBody>
      </p:sp>
      <p:sp>
        <p:nvSpPr>
          <p:cNvPr id="199698" name="Text Box 18"/>
          <p:cNvSpPr txBox="1">
            <a:spLocks noChangeArrowheads="1"/>
          </p:cNvSpPr>
          <p:nvPr/>
        </p:nvSpPr>
        <p:spPr bwMode="auto">
          <a:xfrm>
            <a:off x="2667000" y="409835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a:solidFill>
                  <a:srgbClr val="FF0066"/>
                </a:solidFill>
                <a:latin typeface="Georgia" pitchFamily="18" charset="0"/>
              </a:rPr>
              <a:t>0</a:t>
            </a:r>
          </a:p>
        </p:txBody>
      </p:sp>
      <p:sp>
        <p:nvSpPr>
          <p:cNvPr id="199699" name="Text Box 19"/>
          <p:cNvSpPr txBox="1">
            <a:spLocks noChangeArrowheads="1"/>
          </p:cNvSpPr>
          <p:nvPr/>
        </p:nvSpPr>
        <p:spPr bwMode="auto">
          <a:xfrm>
            <a:off x="4076700" y="4112638"/>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a:solidFill>
                  <a:srgbClr val="FF0066"/>
                </a:solidFill>
                <a:latin typeface="Georgia" pitchFamily="18" charset="0"/>
              </a:rPr>
              <a:t>-4</a:t>
            </a:r>
          </a:p>
        </p:txBody>
      </p:sp>
      <p:sp>
        <p:nvSpPr>
          <p:cNvPr id="199700" name="Rectangle 20"/>
          <p:cNvSpPr>
            <a:spLocks noChangeArrowheads="1"/>
          </p:cNvSpPr>
          <p:nvPr/>
        </p:nvSpPr>
        <p:spPr bwMode="auto">
          <a:xfrm>
            <a:off x="1498600" y="4344413"/>
            <a:ext cx="3619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2800" b="1" dirty="0">
                <a:solidFill>
                  <a:srgbClr val="0066FF"/>
                </a:solidFill>
                <a:latin typeface="Times New Roman" pitchFamily="18" charset="0"/>
              </a:rPr>
              <a:t>3</a:t>
            </a:r>
          </a:p>
        </p:txBody>
      </p:sp>
      <p:sp>
        <p:nvSpPr>
          <p:cNvPr id="199702" name="Text Box 22"/>
          <p:cNvSpPr txBox="1">
            <a:spLocks noChangeArrowheads="1"/>
          </p:cNvSpPr>
          <p:nvPr/>
        </p:nvSpPr>
        <p:spPr bwMode="auto">
          <a:xfrm>
            <a:off x="3543300" y="4112638"/>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a:solidFill>
                  <a:srgbClr val="FF0066"/>
                </a:solidFill>
                <a:latin typeface="Georgia" pitchFamily="18" charset="0"/>
              </a:rPr>
              <a:t>+3</a:t>
            </a:r>
          </a:p>
        </p:txBody>
      </p:sp>
      <p:sp>
        <p:nvSpPr>
          <p:cNvPr id="199703" name="Rectangle 23"/>
          <p:cNvSpPr>
            <a:spLocks noChangeArrowheads="1"/>
          </p:cNvSpPr>
          <p:nvPr/>
        </p:nvSpPr>
        <p:spPr bwMode="auto">
          <a:xfrm>
            <a:off x="4622800" y="4446466"/>
            <a:ext cx="2375971" cy="461665"/>
          </a:xfrm>
          <a:prstGeom prst="rect">
            <a:avLst/>
          </a:prstGeom>
          <a:noFill/>
          <a:ln w="9525">
            <a:noFill/>
            <a:miter lim="800000"/>
            <a:headEnd/>
            <a:tailEnd/>
          </a:ln>
          <a:effectLst/>
        </p:spPr>
        <p:txBody>
          <a:bodyPr wrap="none">
            <a:spAutoFit/>
          </a:bodyPr>
          <a:lstStyle/>
          <a:p>
            <a:pPr eaLnBrk="1" hangingPunct="1">
              <a:spcBef>
                <a:spcPct val="20000"/>
              </a:spcBef>
              <a:defRPr/>
            </a:pPr>
            <a:r>
              <a:rPr lang="en-US" sz="2400" dirty="0">
                <a:latin typeface="+mn-lt"/>
              </a:rPr>
              <a:t>(</a:t>
            </a:r>
            <a:r>
              <a:rPr lang="en-US" sz="2400" dirty="0" err="1">
                <a:latin typeface="+mn-lt"/>
              </a:rPr>
              <a:t>Nhôm</a:t>
            </a:r>
            <a:r>
              <a:rPr lang="en-US" sz="2400" dirty="0">
                <a:latin typeface="+mn-lt"/>
              </a:rPr>
              <a:t> </a:t>
            </a:r>
            <a:r>
              <a:rPr lang="en-US" sz="2400" dirty="0" err="1">
                <a:latin typeface="+mn-lt"/>
              </a:rPr>
              <a:t>cacbua</a:t>
            </a:r>
            <a:r>
              <a:rPr lang="en-US" sz="2400" dirty="0">
                <a:latin typeface="+mn-lt"/>
              </a:rPr>
              <a:t>)</a:t>
            </a:r>
            <a:r>
              <a:rPr lang="en-US" sz="2400" b="1" i="1" dirty="0">
                <a:latin typeface="+mn-lt"/>
              </a:rPr>
              <a:t> </a:t>
            </a:r>
          </a:p>
        </p:txBody>
      </p:sp>
      <p:sp>
        <p:nvSpPr>
          <p:cNvPr id="199705" name="Rectangle 25"/>
          <p:cNvSpPr>
            <a:spLocks noChangeArrowheads="1"/>
          </p:cNvSpPr>
          <p:nvPr/>
        </p:nvSpPr>
        <p:spPr bwMode="auto">
          <a:xfrm>
            <a:off x="4737100" y="5393750"/>
            <a:ext cx="2342308" cy="461665"/>
          </a:xfrm>
          <a:prstGeom prst="rect">
            <a:avLst/>
          </a:prstGeom>
          <a:noFill/>
          <a:ln w="9525">
            <a:noFill/>
            <a:miter lim="800000"/>
            <a:headEnd/>
            <a:tailEnd/>
          </a:ln>
          <a:effectLst/>
        </p:spPr>
        <p:txBody>
          <a:bodyPr wrap="none">
            <a:spAutoFit/>
          </a:bodyPr>
          <a:lstStyle/>
          <a:p>
            <a:pPr eaLnBrk="1" hangingPunct="1">
              <a:spcBef>
                <a:spcPct val="20000"/>
              </a:spcBef>
              <a:defRPr/>
            </a:pPr>
            <a:r>
              <a:rPr lang="en-US" sz="2400" dirty="0">
                <a:latin typeface="+mn-lt"/>
              </a:rPr>
              <a:t>(</a:t>
            </a:r>
            <a:r>
              <a:rPr lang="en-US" sz="2400" dirty="0" err="1">
                <a:latin typeface="+mn-lt"/>
              </a:rPr>
              <a:t>Canxi</a:t>
            </a:r>
            <a:r>
              <a:rPr lang="en-US" sz="2400" dirty="0">
                <a:latin typeface="+mn-lt"/>
              </a:rPr>
              <a:t> </a:t>
            </a:r>
            <a:r>
              <a:rPr lang="en-US" sz="2400" dirty="0" err="1">
                <a:latin typeface="+mn-lt"/>
              </a:rPr>
              <a:t>cacbua</a:t>
            </a:r>
            <a:r>
              <a:rPr lang="en-US" sz="2400" dirty="0">
                <a:latin typeface="+mn-lt"/>
              </a:rPr>
              <a:t>)</a:t>
            </a:r>
            <a:r>
              <a:rPr lang="en-US" sz="2400" b="1" i="1" dirty="0">
                <a:latin typeface="+mn-lt"/>
              </a:rPr>
              <a:t> </a:t>
            </a:r>
          </a:p>
        </p:txBody>
      </p:sp>
      <p:sp>
        <p:nvSpPr>
          <p:cNvPr id="199706" name="Text Box 26"/>
          <p:cNvSpPr txBox="1">
            <a:spLocks noChangeArrowheads="1"/>
          </p:cNvSpPr>
          <p:nvPr/>
        </p:nvSpPr>
        <p:spPr bwMode="auto">
          <a:xfrm>
            <a:off x="533400" y="1964750"/>
            <a:ext cx="4191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b="1" i="1" u="sng" dirty="0">
                <a:solidFill>
                  <a:srgbClr val="CC0000"/>
                </a:solidFill>
                <a:latin typeface="+mn-lt"/>
              </a:rPr>
              <a:t>a. </a:t>
            </a:r>
            <a:r>
              <a:rPr lang="en-US" sz="2800" b="1" i="1" u="sng" dirty="0" err="1">
                <a:solidFill>
                  <a:srgbClr val="CC0000"/>
                </a:solidFill>
                <a:latin typeface="+mn-lt"/>
              </a:rPr>
              <a:t>Tác</a:t>
            </a:r>
            <a:r>
              <a:rPr lang="en-US" sz="2800" b="1" i="1" u="sng" dirty="0">
                <a:solidFill>
                  <a:srgbClr val="CC0000"/>
                </a:solidFill>
                <a:latin typeface="+mn-lt"/>
              </a:rPr>
              <a:t> </a:t>
            </a:r>
            <a:r>
              <a:rPr lang="en-US" sz="2800" b="1" i="1" u="sng" dirty="0" err="1">
                <a:solidFill>
                  <a:srgbClr val="CC0000"/>
                </a:solidFill>
                <a:latin typeface="+mn-lt"/>
              </a:rPr>
              <a:t>dụng</a:t>
            </a:r>
            <a:r>
              <a:rPr lang="en-US" sz="2800" b="1" i="1" u="sng" dirty="0">
                <a:solidFill>
                  <a:srgbClr val="CC0000"/>
                </a:solidFill>
                <a:latin typeface="+mn-lt"/>
              </a:rPr>
              <a:t> </a:t>
            </a:r>
            <a:r>
              <a:rPr lang="en-US" sz="2800" b="1" i="1" u="sng" dirty="0" err="1">
                <a:solidFill>
                  <a:srgbClr val="CC0000"/>
                </a:solidFill>
                <a:latin typeface="+mn-lt"/>
              </a:rPr>
              <a:t>với</a:t>
            </a:r>
            <a:r>
              <a:rPr lang="en-US" sz="2800" b="1" i="1" u="sng" dirty="0">
                <a:solidFill>
                  <a:srgbClr val="CC0000"/>
                </a:solidFill>
                <a:latin typeface="+mn-lt"/>
              </a:rPr>
              <a:t> </a:t>
            </a:r>
            <a:r>
              <a:rPr lang="en-US" sz="2800" b="1" i="1" u="sng" dirty="0" err="1" smtClean="0">
                <a:solidFill>
                  <a:srgbClr val="CC0000"/>
                </a:solidFill>
                <a:latin typeface="+mn-lt"/>
              </a:rPr>
              <a:t>hiđro</a:t>
            </a:r>
            <a:endParaRPr lang="en-US" sz="2800" b="1" i="1" u="sng" dirty="0">
              <a:solidFill>
                <a:srgbClr val="CC0000"/>
              </a:solidFill>
              <a:latin typeface="+mn-lt"/>
            </a:endParaRPr>
          </a:p>
        </p:txBody>
      </p:sp>
      <p:sp>
        <p:nvSpPr>
          <p:cNvPr id="199707" name="Text Box 27"/>
          <p:cNvSpPr txBox="1">
            <a:spLocks noChangeArrowheads="1"/>
          </p:cNvSpPr>
          <p:nvPr/>
        </p:nvSpPr>
        <p:spPr bwMode="auto">
          <a:xfrm>
            <a:off x="406400" y="848380"/>
            <a:ext cx="3175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b="1" i="1" u="sng" dirty="0">
                <a:solidFill>
                  <a:schemeClr val="bg1"/>
                </a:solidFill>
                <a:latin typeface="+mn-lt"/>
              </a:rPr>
              <a:t>2. </a:t>
            </a:r>
            <a:r>
              <a:rPr lang="en-US" sz="2800" b="1" i="1" u="sng" dirty="0" err="1">
                <a:solidFill>
                  <a:schemeClr val="bg1"/>
                </a:solidFill>
                <a:latin typeface="+mn-lt"/>
              </a:rPr>
              <a:t>Tính</a:t>
            </a:r>
            <a:r>
              <a:rPr lang="en-US" sz="2800" b="1" i="1" u="sng" dirty="0">
                <a:solidFill>
                  <a:schemeClr val="bg1"/>
                </a:solidFill>
                <a:latin typeface="+mn-lt"/>
              </a:rPr>
              <a:t> </a:t>
            </a:r>
            <a:r>
              <a:rPr lang="en-US" sz="2800" b="1" i="1" u="sng" dirty="0" err="1">
                <a:solidFill>
                  <a:schemeClr val="bg1"/>
                </a:solidFill>
                <a:latin typeface="+mn-lt"/>
              </a:rPr>
              <a:t>oxi</a:t>
            </a:r>
            <a:r>
              <a:rPr lang="en-US" sz="2800" b="1" i="1" u="sng" dirty="0">
                <a:solidFill>
                  <a:schemeClr val="bg1"/>
                </a:solidFill>
                <a:latin typeface="+mn-lt"/>
              </a:rPr>
              <a:t> </a:t>
            </a:r>
            <a:r>
              <a:rPr lang="en-US" sz="2800" b="1" i="1" u="sng" dirty="0" err="1">
                <a:solidFill>
                  <a:schemeClr val="bg1"/>
                </a:solidFill>
                <a:latin typeface="+mn-lt"/>
              </a:rPr>
              <a:t>hóa</a:t>
            </a:r>
            <a:endParaRPr lang="en-US" sz="2800" b="1" i="1" u="sng" dirty="0">
              <a:solidFill>
                <a:schemeClr val="bg1"/>
              </a:solidFill>
              <a:latin typeface="+mn-lt"/>
            </a:endParaRPr>
          </a:p>
        </p:txBody>
      </p:sp>
      <p:grpSp>
        <p:nvGrpSpPr>
          <p:cNvPr id="4" name="Group 29"/>
          <p:cNvGrpSpPr>
            <a:grpSpLocks/>
          </p:cNvGrpSpPr>
          <p:nvPr/>
        </p:nvGrpSpPr>
        <p:grpSpPr bwMode="auto">
          <a:xfrm>
            <a:off x="1689100" y="2802950"/>
            <a:ext cx="3048000" cy="609600"/>
            <a:chOff x="1632" y="2294"/>
            <a:chExt cx="1776" cy="384"/>
          </a:xfrm>
        </p:grpSpPr>
        <p:sp>
          <p:nvSpPr>
            <p:cNvPr id="16416" name="Rectangle 30"/>
            <p:cNvSpPr>
              <a:spLocks noChangeArrowheads="1"/>
            </p:cNvSpPr>
            <p:nvPr/>
          </p:nvSpPr>
          <p:spPr bwMode="auto">
            <a:xfrm>
              <a:off x="1632" y="2294"/>
              <a:ext cx="177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sz="2800" b="1" dirty="0">
                  <a:solidFill>
                    <a:schemeClr val="tx2"/>
                  </a:solidFill>
                  <a:latin typeface="+mn-lt"/>
                </a:rPr>
                <a:t>C +  2H</a:t>
              </a:r>
              <a:r>
                <a:rPr lang="en-US" sz="2800" b="1" baseline="-25000" dirty="0">
                  <a:solidFill>
                    <a:schemeClr val="tx2"/>
                  </a:solidFill>
                  <a:latin typeface="+mn-lt"/>
                </a:rPr>
                <a:t>2 </a:t>
              </a:r>
              <a:r>
                <a:rPr lang="en-US" sz="2800" b="1" dirty="0">
                  <a:solidFill>
                    <a:schemeClr val="tx2"/>
                  </a:solidFill>
                  <a:latin typeface="+mn-lt"/>
                  <a:sym typeface="Symbol" pitchFamily="18" charset="2"/>
                </a:rPr>
                <a:t></a:t>
              </a:r>
              <a:r>
                <a:rPr lang="en-US" sz="2800" b="1" dirty="0">
                  <a:solidFill>
                    <a:schemeClr val="tx2"/>
                  </a:solidFill>
                  <a:latin typeface="+mn-lt"/>
                </a:rPr>
                <a:t> CH</a:t>
              </a:r>
              <a:r>
                <a:rPr lang="en-US" sz="2800" b="1" baseline="-25000" dirty="0">
                  <a:solidFill>
                    <a:schemeClr val="tx2"/>
                  </a:solidFill>
                  <a:latin typeface="+mn-lt"/>
                </a:rPr>
                <a:t>4</a:t>
              </a:r>
            </a:p>
          </p:txBody>
        </p:sp>
        <p:sp>
          <p:nvSpPr>
            <p:cNvPr id="16417" name="Rectangle 31"/>
            <p:cNvSpPr>
              <a:spLocks noChangeArrowheads="1"/>
            </p:cNvSpPr>
            <p:nvPr/>
          </p:nvSpPr>
          <p:spPr bwMode="auto">
            <a:xfrm>
              <a:off x="2474" y="2348"/>
              <a:ext cx="107"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25000"/>
                </a:lnSpc>
              </a:pPr>
              <a:endParaRPr lang="en-US" sz="2000" b="1" baseline="30000">
                <a:latin typeface="Times New Roman" pitchFamily="18" charset="0"/>
              </a:endParaRPr>
            </a:p>
          </p:txBody>
        </p:sp>
      </p:grpSp>
      <p:sp>
        <p:nvSpPr>
          <p:cNvPr id="199712" name="Text Box 32"/>
          <p:cNvSpPr txBox="1">
            <a:spLocks noChangeArrowheads="1"/>
          </p:cNvSpPr>
          <p:nvPr/>
        </p:nvSpPr>
        <p:spPr bwMode="auto">
          <a:xfrm>
            <a:off x="1752600" y="2498150"/>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dirty="0">
                <a:solidFill>
                  <a:srgbClr val="FF0066"/>
                </a:solidFill>
                <a:latin typeface="Georgia" pitchFamily="18" charset="0"/>
              </a:rPr>
              <a:t>0</a:t>
            </a:r>
          </a:p>
        </p:txBody>
      </p:sp>
      <p:sp>
        <p:nvSpPr>
          <p:cNvPr id="199713" name="Text Box 33"/>
          <p:cNvSpPr txBox="1">
            <a:spLocks noChangeArrowheads="1"/>
          </p:cNvSpPr>
          <p:nvPr/>
        </p:nvSpPr>
        <p:spPr bwMode="auto">
          <a:xfrm>
            <a:off x="3530600" y="2498150"/>
            <a:ext cx="53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dirty="0">
                <a:solidFill>
                  <a:srgbClr val="FF0066"/>
                </a:solidFill>
                <a:latin typeface="Georgia" pitchFamily="18" charset="0"/>
              </a:rPr>
              <a:t>-4</a:t>
            </a:r>
          </a:p>
        </p:txBody>
      </p:sp>
      <p:sp>
        <p:nvSpPr>
          <p:cNvPr id="199714" name="Text Box 34"/>
          <p:cNvSpPr txBox="1">
            <a:spLocks noChangeArrowheads="1"/>
          </p:cNvSpPr>
          <p:nvPr/>
        </p:nvSpPr>
        <p:spPr bwMode="auto">
          <a:xfrm>
            <a:off x="2743200" y="2482275"/>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dirty="0">
                <a:solidFill>
                  <a:srgbClr val="FF0066"/>
                </a:solidFill>
                <a:latin typeface="Georgia" pitchFamily="18" charset="0"/>
              </a:rPr>
              <a:t>0</a:t>
            </a:r>
          </a:p>
        </p:txBody>
      </p:sp>
      <p:sp>
        <p:nvSpPr>
          <p:cNvPr id="199715" name="Text Box 35"/>
          <p:cNvSpPr txBox="1">
            <a:spLocks noChangeArrowheads="1"/>
          </p:cNvSpPr>
          <p:nvPr/>
        </p:nvSpPr>
        <p:spPr bwMode="auto">
          <a:xfrm>
            <a:off x="2971800" y="425075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atin typeface="Times New Roman" pitchFamily="18" charset="0"/>
              </a:rPr>
              <a:t>t</a:t>
            </a:r>
            <a:r>
              <a:rPr lang="en-US" baseline="30000">
                <a:latin typeface="Times New Roman" pitchFamily="18" charset="0"/>
              </a:rPr>
              <a:t>o</a:t>
            </a:r>
            <a:endParaRPr lang="en-US">
              <a:latin typeface="Times New Roman" pitchFamily="18" charset="0"/>
            </a:endParaRPr>
          </a:p>
        </p:txBody>
      </p:sp>
      <p:sp>
        <p:nvSpPr>
          <p:cNvPr id="199716" name="Text Box 36"/>
          <p:cNvSpPr txBox="1">
            <a:spLocks noChangeArrowheads="1"/>
          </p:cNvSpPr>
          <p:nvPr/>
        </p:nvSpPr>
        <p:spPr bwMode="auto">
          <a:xfrm>
            <a:off x="3200400" y="3122037"/>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dirty="0" err="1">
                <a:latin typeface="Times New Roman" pitchFamily="18" charset="0"/>
              </a:rPr>
              <a:t>xt</a:t>
            </a:r>
            <a:endParaRPr lang="en-US" dirty="0">
              <a:latin typeface="Times New Roman" pitchFamily="18" charset="0"/>
            </a:endParaRPr>
          </a:p>
        </p:txBody>
      </p:sp>
      <p:sp>
        <p:nvSpPr>
          <p:cNvPr id="199717" name="Text Box 37"/>
          <p:cNvSpPr txBox="1">
            <a:spLocks noChangeArrowheads="1"/>
          </p:cNvSpPr>
          <p:nvPr/>
        </p:nvSpPr>
        <p:spPr bwMode="auto">
          <a:xfrm>
            <a:off x="3200400" y="272675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atin typeface="Times New Roman" pitchFamily="18" charset="0"/>
              </a:rPr>
              <a:t>t</a:t>
            </a:r>
            <a:r>
              <a:rPr lang="en-US" baseline="30000">
                <a:latin typeface="Times New Roman" pitchFamily="18" charset="0"/>
              </a:rPr>
              <a:t>o</a:t>
            </a:r>
            <a:endParaRPr lang="en-US">
              <a:latin typeface="Times New Roman" pitchFamily="18" charset="0"/>
            </a:endParaRPr>
          </a:p>
        </p:txBody>
      </p:sp>
      <p:sp>
        <p:nvSpPr>
          <p:cNvPr id="199756" name="Rectangle 76"/>
          <p:cNvSpPr>
            <a:spLocks noChangeArrowheads="1"/>
          </p:cNvSpPr>
          <p:nvPr/>
        </p:nvSpPr>
        <p:spPr bwMode="auto">
          <a:xfrm>
            <a:off x="2362200" y="4409503"/>
            <a:ext cx="381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sz="2800" b="1" dirty="0">
                <a:solidFill>
                  <a:srgbClr val="0066FF"/>
                </a:solidFill>
                <a:latin typeface="Times New Roman" pitchFamily="18" charset="0"/>
              </a:rPr>
              <a:t>4</a:t>
            </a:r>
          </a:p>
        </p:txBody>
      </p:sp>
      <p:sp>
        <p:nvSpPr>
          <p:cNvPr id="199757" name="Text Box 77"/>
          <p:cNvSpPr txBox="1">
            <a:spLocks noChangeArrowheads="1"/>
          </p:cNvSpPr>
          <p:nvPr/>
        </p:nvSpPr>
        <p:spPr bwMode="auto">
          <a:xfrm>
            <a:off x="2971800" y="5165150"/>
            <a:ext cx="68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a:latin typeface="Times New Roman" pitchFamily="18" charset="0"/>
              </a:rPr>
              <a:t>t</a:t>
            </a:r>
            <a:r>
              <a:rPr lang="en-US" sz="2800" baseline="30000">
                <a:latin typeface="Times New Roman" pitchFamily="18" charset="0"/>
              </a:rPr>
              <a:t>o</a:t>
            </a:r>
            <a:endParaRPr lang="en-US" sz="2800">
              <a:latin typeface="Times New Roman" pitchFamily="18" charset="0"/>
            </a:endParaRPr>
          </a:p>
        </p:txBody>
      </p:sp>
      <p:sp>
        <p:nvSpPr>
          <p:cNvPr id="38" name="Title 1"/>
          <p:cNvSpPr txBox="1">
            <a:spLocks/>
          </p:cNvSpPr>
          <p:nvPr/>
        </p:nvSpPr>
        <p:spPr>
          <a:xfrm>
            <a:off x="0" y="76200"/>
            <a:ext cx="8177048"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lgn="l"/>
            <a:r>
              <a:rPr lang="en-US" sz="4000" b="1" dirty="0" smtClean="0">
                <a:solidFill>
                  <a:schemeClr val="bg1"/>
                </a:solidFill>
              </a:rPr>
              <a:t>III. </a:t>
            </a:r>
            <a:r>
              <a:rPr lang="en-US" sz="4000" b="1" dirty="0" err="1" smtClean="0">
                <a:solidFill>
                  <a:schemeClr val="bg1"/>
                </a:solidFill>
              </a:rPr>
              <a:t>Tính</a:t>
            </a:r>
            <a:r>
              <a:rPr lang="en-US" sz="4000" b="1" dirty="0" smtClean="0">
                <a:solidFill>
                  <a:schemeClr val="bg1"/>
                </a:solidFill>
              </a:rPr>
              <a:t> </a:t>
            </a:r>
            <a:r>
              <a:rPr lang="en-US" sz="4000" b="1" dirty="0" err="1" smtClean="0">
                <a:solidFill>
                  <a:schemeClr val="bg1"/>
                </a:solidFill>
              </a:rPr>
              <a:t>chất</a:t>
            </a:r>
            <a:r>
              <a:rPr lang="en-US" sz="4000" b="1" dirty="0" smtClean="0">
                <a:solidFill>
                  <a:schemeClr val="bg1"/>
                </a:solidFill>
              </a:rPr>
              <a:t> </a:t>
            </a:r>
            <a:r>
              <a:rPr lang="en-US" sz="4000" b="1" dirty="0" err="1" smtClean="0">
                <a:solidFill>
                  <a:schemeClr val="bg1"/>
                </a:solidFill>
              </a:rPr>
              <a:t>hóa</a:t>
            </a:r>
            <a:r>
              <a:rPr lang="en-US" sz="4000" b="1" dirty="0" smtClean="0">
                <a:solidFill>
                  <a:schemeClr val="bg1"/>
                </a:solidFill>
              </a:rPr>
              <a:t> </a:t>
            </a:r>
            <a:r>
              <a:rPr lang="en-US" sz="4000" b="1" dirty="0" err="1" smtClean="0">
                <a:solidFill>
                  <a:schemeClr val="bg1"/>
                </a:solidFill>
              </a:rPr>
              <a:t>học</a:t>
            </a:r>
            <a:endParaRPr lang="en-US" sz="4000" b="1" dirty="0">
              <a:solidFill>
                <a:schemeClr val="bg1"/>
              </a:solidFill>
            </a:endParaRPr>
          </a:p>
        </p:txBody>
      </p:sp>
      <p:sp>
        <p:nvSpPr>
          <p:cNvPr id="39" name="Sun 38"/>
          <p:cNvSpPr/>
          <p:nvPr/>
        </p:nvSpPr>
        <p:spPr bwMode="auto">
          <a:xfrm>
            <a:off x="1143000" y="2955350"/>
            <a:ext cx="228600" cy="272353"/>
          </a:xfrm>
          <a:prstGeom prst="sun">
            <a:avLst/>
          </a:prstGeom>
          <a:solidFill>
            <a:srgbClr val="FFFF00"/>
          </a:solidFill>
          <a:ln w="952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0" name="Sun 39"/>
          <p:cNvSpPr/>
          <p:nvPr/>
        </p:nvSpPr>
        <p:spPr bwMode="auto">
          <a:xfrm>
            <a:off x="1143000" y="4435597"/>
            <a:ext cx="228600" cy="272353"/>
          </a:xfrm>
          <a:prstGeom prst="sun">
            <a:avLst/>
          </a:prstGeom>
          <a:solidFill>
            <a:srgbClr val="FFFF00"/>
          </a:solidFill>
          <a:ln w="952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41" name="Sun 40"/>
          <p:cNvSpPr/>
          <p:nvPr/>
        </p:nvSpPr>
        <p:spPr bwMode="auto">
          <a:xfrm>
            <a:off x="1143000" y="5502397"/>
            <a:ext cx="228600" cy="272353"/>
          </a:xfrm>
          <a:prstGeom prst="sun">
            <a:avLst/>
          </a:prstGeom>
          <a:solidFill>
            <a:srgbClr val="FFFF00"/>
          </a:solidFill>
          <a:ln w="952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99706"/>
                                        </p:tgtEl>
                                        <p:attrNameLst>
                                          <p:attrName>style.visibility</p:attrName>
                                        </p:attrNameLst>
                                      </p:cBhvr>
                                      <p:to>
                                        <p:strVal val="visible"/>
                                      </p:to>
                                    </p:set>
                                    <p:animEffect transition="in" filter="diamond(in)">
                                      <p:cBhvr>
                                        <p:cTn id="7" dur="500"/>
                                        <p:tgtEl>
                                          <p:spTgt spid="1997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500"/>
                                        <p:tgtEl>
                                          <p:spTgt spid="4"/>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99717"/>
                                        </p:tgtEl>
                                        <p:attrNameLst>
                                          <p:attrName>style.visibility</p:attrName>
                                        </p:attrNameLst>
                                      </p:cBhvr>
                                      <p:to>
                                        <p:strVal val="visible"/>
                                      </p:to>
                                    </p:set>
                                    <p:animEffect transition="in" filter="diamond(in)">
                                      <p:cBhvr>
                                        <p:cTn id="15" dur="500"/>
                                        <p:tgtEl>
                                          <p:spTgt spid="199717"/>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199716"/>
                                        </p:tgtEl>
                                        <p:attrNameLst>
                                          <p:attrName>style.visibility</p:attrName>
                                        </p:attrNameLst>
                                      </p:cBhvr>
                                      <p:to>
                                        <p:strVal val="visible"/>
                                      </p:to>
                                    </p:set>
                                    <p:animEffect transition="in" filter="diamond(in)">
                                      <p:cBhvr>
                                        <p:cTn id="18" dur="500"/>
                                        <p:tgtEl>
                                          <p:spTgt spid="199716"/>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99712"/>
                                        </p:tgtEl>
                                        <p:attrNameLst>
                                          <p:attrName>style.visibility</p:attrName>
                                        </p:attrNameLst>
                                      </p:cBhvr>
                                      <p:to>
                                        <p:strVal val="visible"/>
                                      </p:to>
                                    </p:set>
                                    <p:animEffect transition="in" filter="box(in)">
                                      <p:cBhvr>
                                        <p:cTn id="25" dur="500"/>
                                        <p:tgtEl>
                                          <p:spTgt spid="199712"/>
                                        </p:tgtEl>
                                      </p:cBhvr>
                                    </p:animEffect>
                                  </p:childTnLst>
                                </p:cTn>
                              </p:par>
                              <p:par>
                                <p:cTn id="26" presetID="4" presetClass="entr" presetSubtype="16" fill="hold" nodeType="withEffect">
                                  <p:stCondLst>
                                    <p:cond delay="0"/>
                                  </p:stCondLst>
                                  <p:childTnLst>
                                    <p:set>
                                      <p:cBhvr>
                                        <p:cTn id="27" dur="1" fill="hold">
                                          <p:stCondLst>
                                            <p:cond delay="0"/>
                                          </p:stCondLst>
                                        </p:cTn>
                                        <p:tgtEl>
                                          <p:spTgt spid="199714">
                                            <p:txEl>
                                              <p:pRg st="0" end="0"/>
                                            </p:txEl>
                                          </p:spTgt>
                                        </p:tgtEl>
                                        <p:attrNameLst>
                                          <p:attrName>style.visibility</p:attrName>
                                        </p:attrNameLst>
                                      </p:cBhvr>
                                      <p:to>
                                        <p:strVal val="visible"/>
                                      </p:to>
                                    </p:set>
                                    <p:animEffect transition="in" filter="box(in)">
                                      <p:cBhvr>
                                        <p:cTn id="28" dur="500"/>
                                        <p:tgtEl>
                                          <p:spTgt spid="199714">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199713">
                                            <p:txEl>
                                              <p:pRg st="0" end="0"/>
                                            </p:txEl>
                                          </p:spTgt>
                                        </p:tgtEl>
                                        <p:attrNameLst>
                                          <p:attrName>style.visibility</p:attrName>
                                        </p:attrNameLst>
                                      </p:cBhvr>
                                      <p:to>
                                        <p:strVal val="visible"/>
                                      </p:to>
                                    </p:set>
                                    <p:animEffect transition="in" filter="box(in)">
                                      <p:cBhvr>
                                        <p:cTn id="33" dur="500"/>
                                        <p:tgtEl>
                                          <p:spTgt spid="199713">
                                            <p:txEl>
                                              <p:pRg st="0" end="0"/>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199682"/>
                                        </p:tgtEl>
                                        <p:attrNameLst>
                                          <p:attrName>style.visibility</p:attrName>
                                        </p:attrNameLst>
                                      </p:cBhvr>
                                      <p:to>
                                        <p:strVal val="visible"/>
                                      </p:to>
                                    </p:set>
                                    <p:animEffect transition="in" filter="diamond(in)">
                                      <p:cBhvr>
                                        <p:cTn id="38" dur="500"/>
                                        <p:tgtEl>
                                          <p:spTgt spid="19968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8" presetClass="entr" presetSubtype="16"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diamond(in)">
                                      <p:cBhvr>
                                        <p:cTn id="43" dur="500"/>
                                        <p:tgtEl>
                                          <p:spTgt spid="3"/>
                                        </p:tgtEl>
                                      </p:cBhvr>
                                    </p:animEffect>
                                  </p:childTnLst>
                                </p:cTn>
                              </p:par>
                              <p:par>
                                <p:cTn id="44" presetID="8" presetClass="entr" presetSubtype="16" fill="hold" grpId="0" nodeType="withEffect">
                                  <p:stCondLst>
                                    <p:cond delay="0"/>
                                  </p:stCondLst>
                                  <p:childTnLst>
                                    <p:set>
                                      <p:cBhvr>
                                        <p:cTn id="45" dur="1" fill="hold">
                                          <p:stCondLst>
                                            <p:cond delay="0"/>
                                          </p:stCondLst>
                                        </p:cTn>
                                        <p:tgtEl>
                                          <p:spTgt spid="199715"/>
                                        </p:tgtEl>
                                        <p:attrNameLst>
                                          <p:attrName>style.visibility</p:attrName>
                                        </p:attrNameLst>
                                      </p:cBhvr>
                                      <p:to>
                                        <p:strVal val="visible"/>
                                      </p:to>
                                    </p:set>
                                    <p:animEffect transition="in" filter="diamond(in)">
                                      <p:cBhvr>
                                        <p:cTn id="46" dur="500"/>
                                        <p:tgtEl>
                                          <p:spTgt spid="19971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199696"/>
                                        </p:tgtEl>
                                        <p:attrNameLst>
                                          <p:attrName>style.visibility</p:attrName>
                                        </p:attrNameLst>
                                      </p:cBhvr>
                                      <p:to>
                                        <p:strVal val="visible"/>
                                      </p:to>
                                    </p:set>
                                    <p:animEffect transition="in" filter="diamond(in)">
                                      <p:cBhvr>
                                        <p:cTn id="51" dur="500"/>
                                        <p:tgtEl>
                                          <p:spTgt spid="19969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199698"/>
                                        </p:tgtEl>
                                        <p:attrNameLst>
                                          <p:attrName>style.visibility</p:attrName>
                                        </p:attrNameLst>
                                      </p:cBhvr>
                                      <p:to>
                                        <p:strVal val="visible"/>
                                      </p:to>
                                    </p:set>
                                    <p:animEffect transition="in" filter="box(in)">
                                      <p:cBhvr>
                                        <p:cTn id="56" dur="500"/>
                                        <p:tgtEl>
                                          <p:spTgt spid="199698"/>
                                        </p:tgtEl>
                                      </p:cBhvr>
                                    </p:animEffect>
                                  </p:childTnLst>
                                </p:cTn>
                              </p:par>
                              <p:par>
                                <p:cTn id="57" presetID="4" presetClass="entr" presetSubtype="16" fill="hold" grpId="0" nodeType="withEffect">
                                  <p:stCondLst>
                                    <p:cond delay="0"/>
                                  </p:stCondLst>
                                  <p:childTnLst>
                                    <p:set>
                                      <p:cBhvr>
                                        <p:cTn id="58" dur="1" fill="hold">
                                          <p:stCondLst>
                                            <p:cond delay="0"/>
                                          </p:stCondLst>
                                        </p:cTn>
                                        <p:tgtEl>
                                          <p:spTgt spid="199697"/>
                                        </p:tgtEl>
                                        <p:attrNameLst>
                                          <p:attrName>style.visibility</p:attrName>
                                        </p:attrNameLst>
                                      </p:cBhvr>
                                      <p:to>
                                        <p:strVal val="visible"/>
                                      </p:to>
                                    </p:set>
                                    <p:animEffect transition="in" filter="box(in)">
                                      <p:cBhvr>
                                        <p:cTn id="59" dur="500"/>
                                        <p:tgtEl>
                                          <p:spTgt spid="199697"/>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199702"/>
                                        </p:tgtEl>
                                        <p:attrNameLst>
                                          <p:attrName>style.visibility</p:attrName>
                                        </p:attrNameLst>
                                      </p:cBhvr>
                                      <p:to>
                                        <p:strVal val="visible"/>
                                      </p:to>
                                    </p:set>
                                    <p:animEffect transition="in" filter="box(in)">
                                      <p:cBhvr>
                                        <p:cTn id="62" dur="500"/>
                                        <p:tgtEl>
                                          <p:spTgt spid="199702"/>
                                        </p:tgtEl>
                                      </p:cBhvr>
                                    </p:animEffect>
                                  </p:childTnLst>
                                </p:cTn>
                              </p:par>
                              <p:par>
                                <p:cTn id="63" presetID="4" presetClass="entr" presetSubtype="16" fill="hold" grpId="0" nodeType="withEffect">
                                  <p:stCondLst>
                                    <p:cond delay="0"/>
                                  </p:stCondLst>
                                  <p:childTnLst>
                                    <p:set>
                                      <p:cBhvr>
                                        <p:cTn id="64" dur="1" fill="hold">
                                          <p:stCondLst>
                                            <p:cond delay="0"/>
                                          </p:stCondLst>
                                        </p:cTn>
                                        <p:tgtEl>
                                          <p:spTgt spid="199699"/>
                                        </p:tgtEl>
                                        <p:attrNameLst>
                                          <p:attrName>style.visibility</p:attrName>
                                        </p:attrNameLst>
                                      </p:cBhvr>
                                      <p:to>
                                        <p:strVal val="visible"/>
                                      </p:to>
                                    </p:set>
                                    <p:animEffect transition="in" filter="box(in)">
                                      <p:cBhvr>
                                        <p:cTn id="65" dur="500"/>
                                        <p:tgtEl>
                                          <p:spTgt spid="19969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199700"/>
                                        </p:tgtEl>
                                        <p:attrNameLst>
                                          <p:attrName>style.visibility</p:attrName>
                                        </p:attrNameLst>
                                      </p:cBhvr>
                                      <p:to>
                                        <p:strVal val="visible"/>
                                      </p:to>
                                    </p:set>
                                    <p:animEffect transition="in" filter="box(in)">
                                      <p:cBhvr>
                                        <p:cTn id="70" dur="500"/>
                                        <p:tgtEl>
                                          <p:spTgt spid="199700"/>
                                        </p:tgtEl>
                                      </p:cBhvr>
                                    </p:animEffect>
                                  </p:childTnLst>
                                </p:cTn>
                              </p:par>
                              <p:par>
                                <p:cTn id="71" presetID="1" presetClass="entr" presetSubtype="0"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childTnLst>
                                </p:cTn>
                              </p:par>
                              <p:par>
                                <p:cTn id="73" presetID="4" presetClass="entr" presetSubtype="16" fill="hold" grpId="0" nodeType="withEffect">
                                  <p:stCondLst>
                                    <p:cond delay="0"/>
                                  </p:stCondLst>
                                  <p:childTnLst>
                                    <p:set>
                                      <p:cBhvr>
                                        <p:cTn id="74" dur="1" fill="hold">
                                          <p:stCondLst>
                                            <p:cond delay="0"/>
                                          </p:stCondLst>
                                        </p:cTn>
                                        <p:tgtEl>
                                          <p:spTgt spid="199756"/>
                                        </p:tgtEl>
                                        <p:attrNameLst>
                                          <p:attrName>style.visibility</p:attrName>
                                        </p:attrNameLst>
                                      </p:cBhvr>
                                      <p:to>
                                        <p:strVal val="visible"/>
                                      </p:to>
                                    </p:set>
                                    <p:animEffect transition="in" filter="box(in)">
                                      <p:cBhvr>
                                        <p:cTn id="75" dur="500"/>
                                        <p:tgtEl>
                                          <p:spTgt spid="199756"/>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4" presetClass="entr" presetSubtype="16" fill="hold" nodeType="clickEffect">
                                  <p:stCondLst>
                                    <p:cond delay="0"/>
                                  </p:stCondLst>
                                  <p:childTnLst>
                                    <p:set>
                                      <p:cBhvr>
                                        <p:cTn id="79" dur="1" fill="hold">
                                          <p:stCondLst>
                                            <p:cond delay="0"/>
                                          </p:stCondLst>
                                        </p:cTn>
                                        <p:tgtEl>
                                          <p:spTgt spid="199703">
                                            <p:txEl>
                                              <p:pRg st="0" end="0"/>
                                            </p:txEl>
                                          </p:spTgt>
                                        </p:tgtEl>
                                        <p:attrNameLst>
                                          <p:attrName>style.visibility</p:attrName>
                                        </p:attrNameLst>
                                      </p:cBhvr>
                                      <p:to>
                                        <p:strVal val="visible"/>
                                      </p:to>
                                    </p:set>
                                    <p:animEffect transition="in" filter="box(in)">
                                      <p:cBhvr>
                                        <p:cTn id="80" dur="500"/>
                                        <p:tgtEl>
                                          <p:spTgt spid="199703">
                                            <p:txEl>
                                              <p:pRg st="0" end="0"/>
                                            </p:txEl>
                                          </p:spTgt>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8" presetClass="entr" presetSubtype="16" fill="hold" nodeType="clickEffect">
                                  <p:stCondLst>
                                    <p:cond delay="0"/>
                                  </p:stCondLst>
                                  <p:childTnLst>
                                    <p:set>
                                      <p:cBhvr>
                                        <p:cTn id="84" dur="1" fill="hold">
                                          <p:stCondLst>
                                            <p:cond delay="0"/>
                                          </p:stCondLst>
                                        </p:cTn>
                                        <p:tgtEl>
                                          <p:spTgt spid="2"/>
                                        </p:tgtEl>
                                        <p:attrNameLst>
                                          <p:attrName>style.visibility</p:attrName>
                                        </p:attrNameLst>
                                      </p:cBhvr>
                                      <p:to>
                                        <p:strVal val="visible"/>
                                      </p:to>
                                    </p:set>
                                    <p:animEffect transition="in" filter="diamond(in)">
                                      <p:cBhvr>
                                        <p:cTn id="85" dur="500"/>
                                        <p:tgtEl>
                                          <p:spTgt spid="2"/>
                                        </p:tgtEl>
                                      </p:cBhvr>
                                    </p:animEffect>
                                  </p:childTnLst>
                                </p:cTn>
                              </p:par>
                              <p:par>
                                <p:cTn id="86" presetID="1" presetClass="entr" presetSubtype="0"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childTnLst>
                                </p:cTn>
                              </p:par>
                              <p:par>
                                <p:cTn id="88" presetID="8" presetClass="entr" presetSubtype="16" fill="hold" grpId="0" nodeType="withEffect">
                                  <p:stCondLst>
                                    <p:cond delay="0"/>
                                  </p:stCondLst>
                                  <p:childTnLst>
                                    <p:set>
                                      <p:cBhvr>
                                        <p:cTn id="89" dur="1" fill="hold">
                                          <p:stCondLst>
                                            <p:cond delay="0"/>
                                          </p:stCondLst>
                                        </p:cTn>
                                        <p:tgtEl>
                                          <p:spTgt spid="199757"/>
                                        </p:tgtEl>
                                        <p:attrNameLst>
                                          <p:attrName>style.visibility</p:attrName>
                                        </p:attrNameLst>
                                      </p:cBhvr>
                                      <p:to>
                                        <p:strVal val="visible"/>
                                      </p:to>
                                    </p:set>
                                    <p:animEffect transition="in" filter="diamond(in)">
                                      <p:cBhvr>
                                        <p:cTn id="90" dur="500"/>
                                        <p:tgtEl>
                                          <p:spTgt spid="199757"/>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8" presetClass="entr" presetSubtype="16" fill="hold" grpId="0" nodeType="clickEffect">
                                  <p:stCondLst>
                                    <p:cond delay="0"/>
                                  </p:stCondLst>
                                  <p:childTnLst>
                                    <p:set>
                                      <p:cBhvr>
                                        <p:cTn id="94" dur="1" fill="hold">
                                          <p:stCondLst>
                                            <p:cond delay="0"/>
                                          </p:stCondLst>
                                        </p:cTn>
                                        <p:tgtEl>
                                          <p:spTgt spid="199687"/>
                                        </p:tgtEl>
                                        <p:attrNameLst>
                                          <p:attrName>style.visibility</p:attrName>
                                        </p:attrNameLst>
                                      </p:cBhvr>
                                      <p:to>
                                        <p:strVal val="visible"/>
                                      </p:to>
                                    </p:set>
                                    <p:animEffect transition="in" filter="diamond(in)">
                                      <p:cBhvr>
                                        <p:cTn id="95" dur="500"/>
                                        <p:tgtEl>
                                          <p:spTgt spid="199687"/>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4" presetClass="entr" presetSubtype="16" fill="hold" grpId="0" nodeType="clickEffect">
                                  <p:stCondLst>
                                    <p:cond delay="0"/>
                                  </p:stCondLst>
                                  <p:childTnLst>
                                    <p:set>
                                      <p:cBhvr>
                                        <p:cTn id="99" dur="1" fill="hold">
                                          <p:stCondLst>
                                            <p:cond delay="0"/>
                                          </p:stCondLst>
                                        </p:cTn>
                                        <p:tgtEl>
                                          <p:spTgt spid="199688"/>
                                        </p:tgtEl>
                                        <p:attrNameLst>
                                          <p:attrName>style.visibility</p:attrName>
                                        </p:attrNameLst>
                                      </p:cBhvr>
                                      <p:to>
                                        <p:strVal val="visible"/>
                                      </p:to>
                                    </p:set>
                                    <p:animEffect transition="in" filter="box(in)">
                                      <p:cBhvr>
                                        <p:cTn id="100" dur="500"/>
                                        <p:tgtEl>
                                          <p:spTgt spid="199688"/>
                                        </p:tgtEl>
                                      </p:cBhvr>
                                    </p:animEffect>
                                  </p:childTnLst>
                                </p:cTn>
                              </p:par>
                              <p:par>
                                <p:cTn id="101" presetID="4" presetClass="entr" presetSubtype="16" fill="hold" grpId="0" nodeType="withEffect">
                                  <p:stCondLst>
                                    <p:cond delay="0"/>
                                  </p:stCondLst>
                                  <p:childTnLst>
                                    <p:set>
                                      <p:cBhvr>
                                        <p:cTn id="102" dur="1" fill="hold">
                                          <p:stCondLst>
                                            <p:cond delay="0"/>
                                          </p:stCondLst>
                                        </p:cTn>
                                        <p:tgtEl>
                                          <p:spTgt spid="199690"/>
                                        </p:tgtEl>
                                        <p:attrNameLst>
                                          <p:attrName>style.visibility</p:attrName>
                                        </p:attrNameLst>
                                      </p:cBhvr>
                                      <p:to>
                                        <p:strVal val="visible"/>
                                      </p:to>
                                    </p:set>
                                    <p:animEffect transition="in" filter="box(in)">
                                      <p:cBhvr>
                                        <p:cTn id="103" dur="500"/>
                                        <p:tgtEl>
                                          <p:spTgt spid="199690"/>
                                        </p:tgtEl>
                                      </p:cBhvr>
                                    </p:animEffect>
                                  </p:childTnLst>
                                </p:cTn>
                              </p:par>
                              <p:par>
                                <p:cTn id="104" presetID="4" presetClass="entr" presetSubtype="16" fill="hold" grpId="0" nodeType="withEffect">
                                  <p:stCondLst>
                                    <p:cond delay="0"/>
                                  </p:stCondLst>
                                  <p:childTnLst>
                                    <p:set>
                                      <p:cBhvr>
                                        <p:cTn id="105" dur="1" fill="hold">
                                          <p:stCondLst>
                                            <p:cond delay="0"/>
                                          </p:stCondLst>
                                        </p:cTn>
                                        <p:tgtEl>
                                          <p:spTgt spid="199691"/>
                                        </p:tgtEl>
                                        <p:attrNameLst>
                                          <p:attrName>style.visibility</p:attrName>
                                        </p:attrNameLst>
                                      </p:cBhvr>
                                      <p:to>
                                        <p:strVal val="visible"/>
                                      </p:to>
                                    </p:set>
                                    <p:animEffect transition="in" filter="box(in)">
                                      <p:cBhvr>
                                        <p:cTn id="106" dur="500"/>
                                        <p:tgtEl>
                                          <p:spTgt spid="199691"/>
                                        </p:tgtEl>
                                      </p:cBhvr>
                                    </p:animEffect>
                                  </p:childTnLst>
                                </p:cTn>
                              </p:par>
                              <p:par>
                                <p:cTn id="107" presetID="4" presetClass="entr" presetSubtype="16" fill="hold" grpId="0" nodeType="withEffect">
                                  <p:stCondLst>
                                    <p:cond delay="0"/>
                                  </p:stCondLst>
                                  <p:childTnLst>
                                    <p:set>
                                      <p:cBhvr>
                                        <p:cTn id="108" dur="1" fill="hold">
                                          <p:stCondLst>
                                            <p:cond delay="0"/>
                                          </p:stCondLst>
                                        </p:cTn>
                                        <p:tgtEl>
                                          <p:spTgt spid="199689"/>
                                        </p:tgtEl>
                                        <p:attrNameLst>
                                          <p:attrName>style.visibility</p:attrName>
                                        </p:attrNameLst>
                                      </p:cBhvr>
                                      <p:to>
                                        <p:strVal val="visible"/>
                                      </p:to>
                                    </p:set>
                                    <p:animEffect transition="in" filter="box(in)">
                                      <p:cBhvr>
                                        <p:cTn id="109" dur="500"/>
                                        <p:tgtEl>
                                          <p:spTgt spid="199689"/>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8" presetClass="entr" presetSubtype="16" fill="hold" grpId="0" nodeType="clickEffect">
                                  <p:stCondLst>
                                    <p:cond delay="0"/>
                                  </p:stCondLst>
                                  <p:childTnLst>
                                    <p:set>
                                      <p:cBhvr>
                                        <p:cTn id="113" dur="1" fill="hold">
                                          <p:stCondLst>
                                            <p:cond delay="0"/>
                                          </p:stCondLst>
                                        </p:cTn>
                                        <p:tgtEl>
                                          <p:spTgt spid="199692"/>
                                        </p:tgtEl>
                                        <p:attrNameLst>
                                          <p:attrName>style.visibility</p:attrName>
                                        </p:attrNameLst>
                                      </p:cBhvr>
                                      <p:to>
                                        <p:strVal val="visible"/>
                                      </p:to>
                                    </p:set>
                                    <p:animEffect transition="in" filter="diamond(in)">
                                      <p:cBhvr>
                                        <p:cTn id="114" dur="500"/>
                                        <p:tgtEl>
                                          <p:spTgt spid="199692"/>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8" presetClass="entr" presetSubtype="16" fill="hold" grpId="0" nodeType="clickEffect">
                                  <p:stCondLst>
                                    <p:cond delay="0"/>
                                  </p:stCondLst>
                                  <p:childTnLst>
                                    <p:set>
                                      <p:cBhvr>
                                        <p:cTn id="118" dur="1" fill="hold">
                                          <p:stCondLst>
                                            <p:cond delay="0"/>
                                          </p:stCondLst>
                                        </p:cTn>
                                        <p:tgtEl>
                                          <p:spTgt spid="199705"/>
                                        </p:tgtEl>
                                        <p:attrNameLst>
                                          <p:attrName>style.visibility</p:attrName>
                                        </p:attrNameLst>
                                      </p:cBhvr>
                                      <p:to>
                                        <p:strVal val="visible"/>
                                      </p:to>
                                    </p:set>
                                    <p:animEffect transition="in" filter="diamond(in)">
                                      <p:cBhvr>
                                        <p:cTn id="119" dur="500"/>
                                        <p:tgtEl>
                                          <p:spTgt spid="199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2" grpId="0"/>
      <p:bldP spid="199687" grpId="0"/>
      <p:bldP spid="199688" grpId="0"/>
      <p:bldP spid="199689" grpId="0"/>
      <p:bldP spid="199690" grpId="0"/>
      <p:bldP spid="199691" grpId="0"/>
      <p:bldP spid="199692" grpId="0"/>
      <p:bldP spid="199696" grpId="0"/>
      <p:bldP spid="199697" grpId="0"/>
      <p:bldP spid="199698" grpId="0"/>
      <p:bldP spid="199699" grpId="0"/>
      <p:bldP spid="199700" grpId="0"/>
      <p:bldP spid="199702" grpId="0"/>
      <p:bldP spid="199705" grpId="0"/>
      <p:bldP spid="199706" grpId="0"/>
      <p:bldP spid="199712" grpId="0"/>
      <p:bldP spid="199715" grpId="0"/>
      <p:bldP spid="199716" grpId="0"/>
      <p:bldP spid="199717" grpId="0"/>
      <p:bldP spid="199756" grpId="0"/>
      <p:bldP spid="199757" grpId="0"/>
      <p:bldP spid="39" grpId="0" animBg="1"/>
      <p:bldP spid="40" grpId="0" animBg="1"/>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Box 36"/>
          <p:cNvSpPr txBox="1">
            <a:spLocks noChangeArrowheads="1"/>
          </p:cNvSpPr>
          <p:nvPr/>
        </p:nvSpPr>
        <p:spPr bwMode="auto">
          <a:xfrm>
            <a:off x="405759" y="1219200"/>
            <a:ext cx="2521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buClr>
                <a:schemeClr val="tx2"/>
              </a:buClr>
              <a:buFont typeface="Wingdings" pitchFamily="2" charset="2"/>
              <a:buChar char="«"/>
            </a:pPr>
            <a:r>
              <a:rPr lang="en-US" sz="2800" b="1" dirty="0" smtClean="0">
                <a:latin typeface="+mn-lt"/>
              </a:rPr>
              <a:t> </a:t>
            </a:r>
            <a:r>
              <a:rPr lang="en-US" sz="2800" b="1" dirty="0" err="1" smtClean="0">
                <a:solidFill>
                  <a:srgbClr val="FF0000"/>
                </a:solidFill>
                <a:latin typeface="+mn-lt"/>
              </a:rPr>
              <a:t>Dạng</a:t>
            </a:r>
            <a:r>
              <a:rPr lang="en-US" sz="2800" b="1" dirty="0" smtClean="0">
                <a:solidFill>
                  <a:srgbClr val="FF0000"/>
                </a:solidFill>
                <a:latin typeface="+mn-lt"/>
              </a:rPr>
              <a:t> </a:t>
            </a:r>
            <a:r>
              <a:rPr lang="en-US" sz="2800" b="1" dirty="0" err="1">
                <a:solidFill>
                  <a:srgbClr val="FF0000"/>
                </a:solidFill>
                <a:latin typeface="+mn-lt"/>
              </a:rPr>
              <a:t>tự</a:t>
            </a:r>
            <a:r>
              <a:rPr lang="en-US" sz="2800" b="1" dirty="0">
                <a:solidFill>
                  <a:srgbClr val="FF0000"/>
                </a:solidFill>
                <a:latin typeface="+mn-lt"/>
              </a:rPr>
              <a:t> do</a:t>
            </a:r>
          </a:p>
        </p:txBody>
      </p:sp>
      <p:sp>
        <p:nvSpPr>
          <p:cNvPr id="5" name="Text Box 41"/>
          <p:cNvSpPr txBox="1">
            <a:spLocks noChangeArrowheads="1"/>
          </p:cNvSpPr>
          <p:nvPr/>
        </p:nvSpPr>
        <p:spPr bwMode="auto">
          <a:xfrm>
            <a:off x="262964" y="2286000"/>
            <a:ext cx="30380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buClr>
                <a:schemeClr val="tx2"/>
              </a:buClr>
              <a:buFont typeface="Wingdings" pitchFamily="2" charset="2"/>
              <a:buChar char="«"/>
            </a:pPr>
            <a:r>
              <a:rPr lang="en-US" sz="2800" b="1" dirty="0" err="1">
                <a:solidFill>
                  <a:srgbClr val="FF0000"/>
                </a:solidFill>
                <a:latin typeface="+mn-lt"/>
              </a:rPr>
              <a:t>Dạng</a:t>
            </a:r>
            <a:r>
              <a:rPr lang="en-US" sz="2800" b="1" dirty="0">
                <a:solidFill>
                  <a:srgbClr val="FF0000"/>
                </a:solidFill>
                <a:latin typeface="+mn-lt"/>
              </a:rPr>
              <a:t> </a:t>
            </a:r>
            <a:r>
              <a:rPr lang="en-US" sz="2800" b="1" dirty="0" err="1">
                <a:solidFill>
                  <a:srgbClr val="FF0000"/>
                </a:solidFill>
                <a:latin typeface="+mn-lt"/>
              </a:rPr>
              <a:t>hợp</a:t>
            </a:r>
            <a:r>
              <a:rPr lang="en-US" sz="2800" b="1" dirty="0">
                <a:solidFill>
                  <a:srgbClr val="FF0000"/>
                </a:solidFill>
                <a:latin typeface="+mn-lt"/>
              </a:rPr>
              <a:t> </a:t>
            </a:r>
            <a:r>
              <a:rPr lang="en-US" sz="2800" b="1" dirty="0" err="1">
                <a:solidFill>
                  <a:srgbClr val="FF0000"/>
                </a:solidFill>
                <a:latin typeface="+mn-lt"/>
              </a:rPr>
              <a:t>chất</a:t>
            </a:r>
            <a:endParaRPr lang="en-US" sz="2800" b="1" dirty="0">
              <a:solidFill>
                <a:srgbClr val="FF0000"/>
              </a:solidFill>
              <a:latin typeface="+mn-lt"/>
            </a:endParaRPr>
          </a:p>
        </p:txBody>
      </p:sp>
      <p:sp>
        <p:nvSpPr>
          <p:cNvPr id="6" name="Text Box 42"/>
          <p:cNvSpPr txBox="1">
            <a:spLocks noChangeArrowheads="1"/>
          </p:cNvSpPr>
          <p:nvPr/>
        </p:nvSpPr>
        <p:spPr bwMode="auto">
          <a:xfrm>
            <a:off x="871538" y="3068638"/>
            <a:ext cx="21161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800">
                <a:latin typeface="+mn-lt"/>
              </a:rPr>
              <a:t>-Khoáng vật</a:t>
            </a:r>
          </a:p>
        </p:txBody>
      </p:sp>
      <p:sp>
        <p:nvSpPr>
          <p:cNvPr id="7" name="Text Box 43"/>
          <p:cNvSpPr txBox="1">
            <a:spLocks noChangeArrowheads="1"/>
          </p:cNvSpPr>
          <p:nvPr/>
        </p:nvSpPr>
        <p:spPr bwMode="auto">
          <a:xfrm>
            <a:off x="827632" y="4221163"/>
            <a:ext cx="18245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2800">
                <a:latin typeface="+mn-lt"/>
              </a:rPr>
              <a:t>-Than mỏ,</a:t>
            </a:r>
          </a:p>
          <a:p>
            <a:pPr algn="ctr"/>
            <a:r>
              <a:rPr lang="en-US" sz="2800">
                <a:latin typeface="+mn-lt"/>
              </a:rPr>
              <a:t> dầu mỏ..</a:t>
            </a:r>
          </a:p>
        </p:txBody>
      </p:sp>
      <p:sp>
        <p:nvSpPr>
          <p:cNvPr id="8" name="Text Box 44"/>
          <p:cNvSpPr txBox="1">
            <a:spLocks noChangeArrowheads="1"/>
          </p:cNvSpPr>
          <p:nvPr/>
        </p:nvSpPr>
        <p:spPr bwMode="auto">
          <a:xfrm>
            <a:off x="938306" y="5715000"/>
            <a:ext cx="14253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2800">
                <a:latin typeface="+mn-lt"/>
              </a:rPr>
              <a:t>-Tế bào</a:t>
            </a:r>
          </a:p>
        </p:txBody>
      </p:sp>
      <p:grpSp>
        <p:nvGrpSpPr>
          <p:cNvPr id="3" name="Group 72"/>
          <p:cNvGrpSpPr>
            <a:grpSpLocks/>
          </p:cNvGrpSpPr>
          <p:nvPr/>
        </p:nvGrpSpPr>
        <p:grpSpPr bwMode="auto">
          <a:xfrm>
            <a:off x="4266714" y="5399328"/>
            <a:ext cx="3048350" cy="1218295"/>
            <a:chOff x="2483" y="3229"/>
            <a:chExt cx="2002" cy="832"/>
          </a:xfrm>
        </p:grpSpPr>
        <p:pic>
          <p:nvPicPr>
            <p:cNvPr id="26648" name="Picture 46" descr="images(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4" y="3237"/>
              <a:ext cx="864" cy="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9" name="Text Box 47"/>
            <p:cNvSpPr txBox="1">
              <a:spLocks noChangeArrowheads="1"/>
            </p:cNvSpPr>
            <p:nvPr/>
          </p:nvSpPr>
          <p:spPr bwMode="auto">
            <a:xfrm>
              <a:off x="3479" y="3809"/>
              <a:ext cx="100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b="1" dirty="0" err="1">
                  <a:latin typeface="+mn-lt"/>
                </a:rPr>
                <a:t>Màng</a:t>
              </a:r>
              <a:r>
                <a:rPr lang="en-US" b="1" dirty="0">
                  <a:latin typeface="+mn-lt"/>
                </a:rPr>
                <a:t> </a:t>
              </a:r>
              <a:r>
                <a:rPr lang="en-US" b="1" dirty="0" err="1">
                  <a:latin typeface="+mn-lt"/>
                </a:rPr>
                <a:t>tế</a:t>
              </a:r>
              <a:r>
                <a:rPr lang="en-US" b="1" dirty="0">
                  <a:latin typeface="+mn-lt"/>
                </a:rPr>
                <a:t> </a:t>
              </a:r>
              <a:r>
                <a:rPr lang="en-US" b="1" dirty="0" err="1">
                  <a:latin typeface="+mn-lt"/>
                </a:rPr>
                <a:t>bào</a:t>
              </a:r>
              <a:endParaRPr lang="en-US" b="1" dirty="0">
                <a:latin typeface="+mn-lt"/>
              </a:endParaRPr>
            </a:p>
          </p:txBody>
        </p:sp>
        <p:pic>
          <p:nvPicPr>
            <p:cNvPr id="26650" name="Picture 66" descr="animalC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6" y="3229"/>
              <a:ext cx="672" cy="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1" name="Text Box 67"/>
            <p:cNvSpPr txBox="1">
              <a:spLocks noChangeArrowheads="1"/>
            </p:cNvSpPr>
            <p:nvPr/>
          </p:nvSpPr>
          <p:spPr bwMode="auto">
            <a:xfrm>
              <a:off x="2483" y="3809"/>
              <a:ext cx="61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b="1" dirty="0" err="1">
                  <a:latin typeface="+mn-lt"/>
                </a:rPr>
                <a:t>Tế</a:t>
              </a:r>
              <a:r>
                <a:rPr lang="en-US" b="1" dirty="0">
                  <a:latin typeface="+mn-lt"/>
                </a:rPr>
                <a:t> </a:t>
              </a:r>
              <a:r>
                <a:rPr lang="en-US" b="1" dirty="0" err="1">
                  <a:latin typeface="+mn-lt"/>
                </a:rPr>
                <a:t>bào</a:t>
              </a:r>
              <a:endParaRPr lang="en-US" b="1" dirty="0">
                <a:latin typeface="+mn-lt"/>
              </a:endParaRPr>
            </a:p>
          </p:txBody>
        </p:sp>
      </p:grpSp>
      <p:grpSp>
        <p:nvGrpSpPr>
          <p:cNvPr id="26632" name="Group 71"/>
          <p:cNvGrpSpPr>
            <a:grpSpLocks/>
          </p:cNvGrpSpPr>
          <p:nvPr/>
        </p:nvGrpSpPr>
        <p:grpSpPr bwMode="auto">
          <a:xfrm>
            <a:off x="237331" y="838200"/>
            <a:ext cx="8675687" cy="5876925"/>
            <a:chOff x="288" y="336"/>
            <a:chExt cx="5232" cy="3888"/>
          </a:xfrm>
        </p:grpSpPr>
        <p:sp>
          <p:nvSpPr>
            <p:cNvPr id="26652" name="Line 52"/>
            <p:cNvSpPr>
              <a:spLocks noChangeShapeType="1"/>
            </p:cNvSpPr>
            <p:nvPr/>
          </p:nvSpPr>
          <p:spPr bwMode="auto">
            <a:xfrm>
              <a:off x="288" y="336"/>
              <a:ext cx="0" cy="3888"/>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26653" name="Line 53"/>
            <p:cNvSpPr>
              <a:spLocks noChangeShapeType="1"/>
            </p:cNvSpPr>
            <p:nvPr/>
          </p:nvSpPr>
          <p:spPr bwMode="auto">
            <a:xfrm>
              <a:off x="2208" y="336"/>
              <a:ext cx="0" cy="3888"/>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26654" name="Line 54"/>
            <p:cNvSpPr>
              <a:spLocks noChangeShapeType="1"/>
            </p:cNvSpPr>
            <p:nvPr/>
          </p:nvSpPr>
          <p:spPr bwMode="auto">
            <a:xfrm>
              <a:off x="5520" y="336"/>
              <a:ext cx="0" cy="3888"/>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26655" name="Line 55"/>
            <p:cNvSpPr>
              <a:spLocks noChangeShapeType="1"/>
            </p:cNvSpPr>
            <p:nvPr/>
          </p:nvSpPr>
          <p:spPr bwMode="auto">
            <a:xfrm>
              <a:off x="288" y="336"/>
              <a:ext cx="5232" cy="0"/>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26656" name="Line 56"/>
            <p:cNvSpPr>
              <a:spLocks noChangeShapeType="1"/>
            </p:cNvSpPr>
            <p:nvPr/>
          </p:nvSpPr>
          <p:spPr bwMode="auto">
            <a:xfrm>
              <a:off x="288" y="4224"/>
              <a:ext cx="5232" cy="0"/>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26657" name="Line 57"/>
            <p:cNvSpPr>
              <a:spLocks noChangeShapeType="1"/>
            </p:cNvSpPr>
            <p:nvPr/>
          </p:nvSpPr>
          <p:spPr bwMode="auto">
            <a:xfrm>
              <a:off x="288" y="1200"/>
              <a:ext cx="5232" cy="0"/>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26658" name="Line 60"/>
            <p:cNvSpPr>
              <a:spLocks noChangeShapeType="1"/>
            </p:cNvSpPr>
            <p:nvPr/>
          </p:nvSpPr>
          <p:spPr bwMode="auto">
            <a:xfrm>
              <a:off x="2208" y="2448"/>
              <a:ext cx="3312" cy="0"/>
            </a:xfrm>
            <a:prstGeom prst="line">
              <a:avLst/>
            </a:prstGeom>
            <a:noFill/>
            <a:ln w="9525">
              <a:solidFill>
                <a:srgbClr val="C0000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26659" name="Line 61"/>
            <p:cNvSpPr>
              <a:spLocks noChangeShapeType="1"/>
            </p:cNvSpPr>
            <p:nvPr/>
          </p:nvSpPr>
          <p:spPr bwMode="auto">
            <a:xfrm>
              <a:off x="2208" y="3360"/>
              <a:ext cx="3312" cy="0"/>
            </a:xfrm>
            <a:prstGeom prst="line">
              <a:avLst/>
            </a:prstGeom>
            <a:noFill/>
            <a:ln w="9525">
              <a:solidFill>
                <a:srgbClr val="C00000"/>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grpSp>
      <p:pic>
        <p:nvPicPr>
          <p:cNvPr id="41" name="Picture 26" descr="Tinhthe kimcuo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6187" y="853440"/>
            <a:ext cx="1165225" cy="103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Box 33"/>
          <p:cNvSpPr txBox="1">
            <a:spLocks noChangeArrowheads="1"/>
          </p:cNvSpPr>
          <p:nvPr/>
        </p:nvSpPr>
        <p:spPr bwMode="auto">
          <a:xfrm>
            <a:off x="3756209" y="1828800"/>
            <a:ext cx="14253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b="1" dirty="0">
                <a:latin typeface="+mn-lt"/>
              </a:rPr>
              <a:t>Kim </a:t>
            </a:r>
            <a:r>
              <a:rPr lang="en-US" b="1" dirty="0" err="1">
                <a:latin typeface="+mn-lt"/>
              </a:rPr>
              <a:t>cương</a:t>
            </a:r>
            <a:endParaRPr lang="en-US" b="1" dirty="0">
              <a:latin typeface="+mn-lt"/>
            </a:endParaRPr>
          </a:p>
        </p:txBody>
      </p:sp>
      <p:sp>
        <p:nvSpPr>
          <p:cNvPr id="43" name="Text Box 35"/>
          <p:cNvSpPr txBox="1">
            <a:spLocks noChangeArrowheads="1"/>
          </p:cNvSpPr>
          <p:nvPr/>
        </p:nvSpPr>
        <p:spPr bwMode="auto">
          <a:xfrm>
            <a:off x="6548354" y="1828800"/>
            <a:ext cx="11336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b="1" dirty="0">
                <a:latin typeface="+mn-lt"/>
              </a:rPr>
              <a:t>Than </a:t>
            </a:r>
            <a:r>
              <a:rPr lang="en-US" b="1" dirty="0" err="1">
                <a:latin typeface="+mn-lt"/>
              </a:rPr>
              <a:t>chì</a:t>
            </a:r>
            <a:endParaRPr lang="en-US" b="1" dirty="0">
              <a:latin typeface="+mn-lt"/>
            </a:endParaRPr>
          </a:p>
        </p:txBody>
      </p:sp>
      <p:pic>
        <p:nvPicPr>
          <p:cNvPr id="44" name="Picture 51" descr="graphite b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24" y="853439"/>
            <a:ext cx="1108075" cy="104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14" descr="calci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375" y="2268538"/>
            <a:ext cx="1316038"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5" descr="dolomi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2236787"/>
            <a:ext cx="1254124" cy="1221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6" descr="magnesi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26300" y="2233037"/>
            <a:ext cx="1308100" cy="127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 Box 17"/>
          <p:cNvSpPr txBox="1">
            <a:spLocks noChangeArrowheads="1"/>
          </p:cNvSpPr>
          <p:nvPr/>
        </p:nvSpPr>
        <p:spPr bwMode="auto">
          <a:xfrm>
            <a:off x="3749081" y="3429000"/>
            <a:ext cx="9108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b="1">
                <a:latin typeface="+mn-lt"/>
              </a:rPr>
              <a:t>Canxit</a:t>
            </a:r>
          </a:p>
          <a:p>
            <a:pPr algn="ctr"/>
            <a:r>
              <a:rPr lang="en-US" b="1">
                <a:latin typeface="+mn-lt"/>
              </a:rPr>
              <a:t>CaCO</a:t>
            </a:r>
            <a:r>
              <a:rPr lang="en-US" b="1" baseline="-25000">
                <a:latin typeface="+mn-lt"/>
              </a:rPr>
              <a:t>3</a:t>
            </a:r>
            <a:endParaRPr lang="en-US" b="1">
              <a:latin typeface="+mn-lt"/>
            </a:endParaRPr>
          </a:p>
        </p:txBody>
      </p:sp>
      <p:sp>
        <p:nvSpPr>
          <p:cNvPr id="49" name="Text Box 18"/>
          <p:cNvSpPr txBox="1">
            <a:spLocks noChangeArrowheads="1"/>
          </p:cNvSpPr>
          <p:nvPr/>
        </p:nvSpPr>
        <p:spPr bwMode="auto">
          <a:xfrm>
            <a:off x="4938713" y="3429000"/>
            <a:ext cx="20923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b="1" dirty="0" err="1">
                <a:latin typeface="+mn-lt"/>
              </a:rPr>
              <a:t>Đolomit</a:t>
            </a:r>
            <a:r>
              <a:rPr lang="en-US" b="1" dirty="0">
                <a:latin typeface="+mn-lt"/>
              </a:rPr>
              <a:t> </a:t>
            </a:r>
          </a:p>
          <a:p>
            <a:pPr algn="ctr"/>
            <a:r>
              <a:rPr lang="en-US" b="1" dirty="0">
                <a:latin typeface="+mn-lt"/>
              </a:rPr>
              <a:t>CaCO</a:t>
            </a:r>
            <a:r>
              <a:rPr lang="en-US" b="1" baseline="-25000" dirty="0">
                <a:latin typeface="+mn-lt"/>
              </a:rPr>
              <a:t>3</a:t>
            </a:r>
            <a:r>
              <a:rPr lang="en-US" b="1" dirty="0">
                <a:latin typeface="+mn-lt"/>
              </a:rPr>
              <a:t>.MgCO</a:t>
            </a:r>
            <a:r>
              <a:rPr lang="en-US" b="1" baseline="-25000" dirty="0">
                <a:latin typeface="+mn-lt"/>
              </a:rPr>
              <a:t>3</a:t>
            </a:r>
            <a:endParaRPr lang="en-US" b="1" dirty="0">
              <a:latin typeface="+mn-lt"/>
            </a:endParaRPr>
          </a:p>
        </p:txBody>
      </p:sp>
      <p:sp>
        <p:nvSpPr>
          <p:cNvPr id="50" name="Text Box 19"/>
          <p:cNvSpPr txBox="1">
            <a:spLocks noChangeArrowheads="1"/>
          </p:cNvSpPr>
          <p:nvPr/>
        </p:nvSpPr>
        <p:spPr bwMode="auto">
          <a:xfrm>
            <a:off x="7363028" y="3437989"/>
            <a:ext cx="10951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b="1" dirty="0" err="1">
                <a:latin typeface="+mn-lt"/>
              </a:rPr>
              <a:t>Magiezit</a:t>
            </a:r>
            <a:endParaRPr lang="en-US" b="1" dirty="0">
              <a:latin typeface="+mn-lt"/>
            </a:endParaRPr>
          </a:p>
          <a:p>
            <a:pPr algn="ctr"/>
            <a:r>
              <a:rPr lang="en-US" b="1" dirty="0">
                <a:latin typeface="+mn-lt"/>
              </a:rPr>
              <a:t>MgCO</a:t>
            </a:r>
            <a:r>
              <a:rPr lang="en-US" b="1" baseline="-25000" dirty="0">
                <a:latin typeface="+mn-lt"/>
              </a:rPr>
              <a:t>3</a:t>
            </a:r>
            <a:endParaRPr lang="en-US" b="1" dirty="0">
              <a:latin typeface="+mn-lt"/>
            </a:endParaRPr>
          </a:p>
        </p:txBody>
      </p:sp>
      <p:pic>
        <p:nvPicPr>
          <p:cNvPr id="51" name="Picture 29" descr="than d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96063" y="4121150"/>
            <a:ext cx="1023937"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30" descr="than antraxi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67175" y="4138613"/>
            <a:ext cx="1243013"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 Box 31"/>
          <p:cNvSpPr txBox="1">
            <a:spLocks noChangeArrowheads="1"/>
          </p:cNvSpPr>
          <p:nvPr/>
        </p:nvSpPr>
        <p:spPr bwMode="auto">
          <a:xfrm>
            <a:off x="4009904" y="5105400"/>
            <a:ext cx="16337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b="1">
                <a:latin typeface="+mn-lt"/>
              </a:rPr>
              <a:t>Than antraxit</a:t>
            </a:r>
          </a:p>
        </p:txBody>
      </p:sp>
      <p:sp>
        <p:nvSpPr>
          <p:cNvPr id="54" name="Text Box 32"/>
          <p:cNvSpPr txBox="1">
            <a:spLocks noChangeArrowheads="1"/>
          </p:cNvSpPr>
          <p:nvPr/>
        </p:nvSpPr>
        <p:spPr bwMode="auto">
          <a:xfrm>
            <a:off x="6550476" y="5117068"/>
            <a:ext cx="1069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b="1">
                <a:latin typeface="+mn-lt"/>
              </a:rPr>
              <a:t>Than đá</a:t>
            </a:r>
          </a:p>
        </p:txBody>
      </p:sp>
      <p:sp>
        <p:nvSpPr>
          <p:cNvPr id="36" name="Title 1"/>
          <p:cNvSpPr txBox="1">
            <a:spLocks/>
          </p:cNvSpPr>
          <p:nvPr/>
        </p:nvSpPr>
        <p:spPr>
          <a:xfrm>
            <a:off x="0" y="76200"/>
            <a:ext cx="8177048"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lgn="l"/>
            <a:r>
              <a:rPr lang="en-US" sz="4000" b="1" dirty="0" smtClean="0">
                <a:solidFill>
                  <a:schemeClr val="bg1"/>
                </a:solidFill>
                <a:latin typeface="+mn-lt"/>
              </a:rPr>
              <a:t>IV. </a:t>
            </a:r>
            <a:r>
              <a:rPr lang="en-US" sz="4000" b="1" dirty="0" err="1" smtClean="0">
                <a:solidFill>
                  <a:schemeClr val="bg1"/>
                </a:solidFill>
                <a:latin typeface="+mn-lt"/>
              </a:rPr>
              <a:t>Trạng</a:t>
            </a:r>
            <a:r>
              <a:rPr lang="en-US" sz="4000" b="1" dirty="0" smtClean="0">
                <a:solidFill>
                  <a:schemeClr val="bg1"/>
                </a:solidFill>
                <a:latin typeface="+mn-lt"/>
              </a:rPr>
              <a:t> </a:t>
            </a:r>
            <a:r>
              <a:rPr lang="en-US" sz="4000" b="1" dirty="0" err="1" smtClean="0">
                <a:solidFill>
                  <a:schemeClr val="bg1"/>
                </a:solidFill>
                <a:latin typeface="+mn-lt"/>
              </a:rPr>
              <a:t>thái</a:t>
            </a:r>
            <a:r>
              <a:rPr lang="en-US" sz="4000" b="1" dirty="0" smtClean="0">
                <a:solidFill>
                  <a:schemeClr val="bg1"/>
                </a:solidFill>
                <a:latin typeface="+mn-lt"/>
              </a:rPr>
              <a:t> </a:t>
            </a:r>
            <a:r>
              <a:rPr lang="en-US" sz="4000" b="1" dirty="0" err="1" smtClean="0">
                <a:solidFill>
                  <a:schemeClr val="bg1"/>
                </a:solidFill>
                <a:latin typeface="+mn-lt"/>
              </a:rPr>
              <a:t>tự</a:t>
            </a:r>
            <a:r>
              <a:rPr lang="en-US" sz="4000" b="1" dirty="0" smtClean="0">
                <a:solidFill>
                  <a:schemeClr val="bg1"/>
                </a:solidFill>
                <a:latin typeface="+mn-lt"/>
              </a:rPr>
              <a:t> </a:t>
            </a:r>
            <a:r>
              <a:rPr lang="en-US" sz="4000" b="1" dirty="0" err="1" smtClean="0">
                <a:solidFill>
                  <a:schemeClr val="bg1"/>
                </a:solidFill>
                <a:latin typeface="+mn-lt"/>
              </a:rPr>
              <a:t>nhiên</a:t>
            </a:r>
            <a:endParaRPr lang="en-US" sz="4000" b="1" dirty="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1+#ppt_w/2"/>
                                          </p:val>
                                        </p:tav>
                                        <p:tav tm="100000">
                                          <p:val>
                                            <p:strVal val="#ppt_x"/>
                                          </p:val>
                                        </p:tav>
                                      </p:tavLst>
                                    </p:anim>
                                    <p:anim calcmode="lin" valueType="num">
                                      <p:cBhvr additive="base">
                                        <p:cTn id="14" dur="500" fill="hold"/>
                                        <p:tgtEl>
                                          <p:spTgt spid="43"/>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500" fill="hold"/>
                                        <p:tgtEl>
                                          <p:spTgt spid="44"/>
                                        </p:tgtEl>
                                        <p:attrNameLst>
                                          <p:attrName>ppt_x</p:attrName>
                                        </p:attrNameLst>
                                      </p:cBhvr>
                                      <p:tavLst>
                                        <p:tav tm="0">
                                          <p:val>
                                            <p:strVal val="1+#ppt_w/2"/>
                                          </p:val>
                                        </p:tav>
                                        <p:tav tm="100000">
                                          <p:val>
                                            <p:strVal val="#ppt_x"/>
                                          </p:val>
                                        </p:tav>
                                      </p:tavLst>
                                    </p:anim>
                                    <p:anim calcmode="lin" valueType="num">
                                      <p:cBhvr additive="base">
                                        <p:cTn id="18" dur="500" fill="hold"/>
                                        <p:tgtEl>
                                          <p:spTgt spid="44"/>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1+#ppt_w/2"/>
                                          </p:val>
                                        </p:tav>
                                        <p:tav tm="100000">
                                          <p:val>
                                            <p:strVal val="#ppt_x"/>
                                          </p:val>
                                        </p:tav>
                                      </p:tavLst>
                                    </p:anim>
                                    <p:anim calcmode="lin" valueType="num">
                                      <p:cBhvr additive="base">
                                        <p:cTn id="22" dur="500" fill="hold"/>
                                        <p:tgtEl>
                                          <p:spTgt spid="41"/>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1+#ppt_w/2"/>
                                          </p:val>
                                        </p:tav>
                                        <p:tav tm="100000">
                                          <p:val>
                                            <p:strVal val="#ppt_x"/>
                                          </p:val>
                                        </p:tav>
                                      </p:tavLst>
                                    </p:anim>
                                    <p:anim calcmode="lin" valueType="num">
                                      <p:cBhvr additive="base">
                                        <p:cTn id="26"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0-#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additive="base">
                                        <p:cTn id="43" dur="500" fill="hold"/>
                                        <p:tgtEl>
                                          <p:spTgt spid="45"/>
                                        </p:tgtEl>
                                        <p:attrNameLst>
                                          <p:attrName>ppt_x</p:attrName>
                                        </p:attrNameLst>
                                      </p:cBhvr>
                                      <p:tavLst>
                                        <p:tav tm="0">
                                          <p:val>
                                            <p:strVal val="1+#ppt_w/2"/>
                                          </p:val>
                                        </p:tav>
                                        <p:tav tm="100000">
                                          <p:val>
                                            <p:strVal val="#ppt_x"/>
                                          </p:val>
                                        </p:tav>
                                      </p:tavLst>
                                    </p:anim>
                                    <p:anim calcmode="lin" valueType="num">
                                      <p:cBhvr additive="base">
                                        <p:cTn id="44" dur="500" fill="hold"/>
                                        <p:tgtEl>
                                          <p:spTgt spid="45"/>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1+#ppt_w/2"/>
                                          </p:val>
                                        </p:tav>
                                        <p:tav tm="100000">
                                          <p:val>
                                            <p:strVal val="#ppt_x"/>
                                          </p:val>
                                        </p:tav>
                                      </p:tavLst>
                                    </p:anim>
                                    <p:anim calcmode="lin" valueType="num">
                                      <p:cBhvr additive="base">
                                        <p:cTn id="48" dur="500" fill="hold"/>
                                        <p:tgtEl>
                                          <p:spTgt spid="46"/>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fill="hold"/>
                                        <p:tgtEl>
                                          <p:spTgt spid="47"/>
                                        </p:tgtEl>
                                        <p:attrNameLst>
                                          <p:attrName>ppt_x</p:attrName>
                                        </p:attrNameLst>
                                      </p:cBhvr>
                                      <p:tavLst>
                                        <p:tav tm="0">
                                          <p:val>
                                            <p:strVal val="1+#ppt_w/2"/>
                                          </p:val>
                                        </p:tav>
                                        <p:tav tm="100000">
                                          <p:val>
                                            <p:strVal val="#ppt_x"/>
                                          </p:val>
                                        </p:tav>
                                      </p:tavLst>
                                    </p:anim>
                                    <p:anim calcmode="lin" valueType="num">
                                      <p:cBhvr additive="base">
                                        <p:cTn id="52" dur="500" fill="hold"/>
                                        <p:tgtEl>
                                          <p:spTgt spid="4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1+#ppt_w/2"/>
                                          </p:val>
                                        </p:tav>
                                        <p:tav tm="100000">
                                          <p:val>
                                            <p:strVal val="#ppt_x"/>
                                          </p:val>
                                        </p:tav>
                                      </p:tavLst>
                                    </p:anim>
                                    <p:anim calcmode="lin" valueType="num">
                                      <p:cBhvr additive="base">
                                        <p:cTn id="56" dur="500" fill="hold"/>
                                        <p:tgtEl>
                                          <p:spTgt spid="4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additive="base">
                                        <p:cTn id="63" dur="500" fill="hold"/>
                                        <p:tgtEl>
                                          <p:spTgt spid="50"/>
                                        </p:tgtEl>
                                        <p:attrNameLst>
                                          <p:attrName>ppt_x</p:attrName>
                                        </p:attrNameLst>
                                      </p:cBhvr>
                                      <p:tavLst>
                                        <p:tav tm="0">
                                          <p:val>
                                            <p:strVal val="1+#ppt_w/2"/>
                                          </p:val>
                                        </p:tav>
                                        <p:tav tm="100000">
                                          <p:val>
                                            <p:strVal val="#ppt_x"/>
                                          </p:val>
                                        </p:tav>
                                      </p:tavLst>
                                    </p:anim>
                                    <p:anim calcmode="lin" valueType="num">
                                      <p:cBhvr additive="base">
                                        <p:cTn id="64"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additive="base">
                                        <p:cTn id="69" dur="500" fill="hold"/>
                                        <p:tgtEl>
                                          <p:spTgt spid="7"/>
                                        </p:tgtEl>
                                        <p:attrNameLst>
                                          <p:attrName>ppt_x</p:attrName>
                                        </p:attrNameLst>
                                      </p:cBhvr>
                                      <p:tavLst>
                                        <p:tav tm="0">
                                          <p:val>
                                            <p:strVal val="0-#ppt_w/2"/>
                                          </p:val>
                                        </p:tav>
                                        <p:tav tm="100000">
                                          <p:val>
                                            <p:strVal val="#ppt_x"/>
                                          </p:val>
                                        </p:tav>
                                      </p:tavLst>
                                    </p:anim>
                                    <p:anim calcmode="lin" valueType="num">
                                      <p:cBhvr additive="base">
                                        <p:cTn id="7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2" fill="hold" nodeType="clickEffect">
                                  <p:stCondLst>
                                    <p:cond delay="0"/>
                                  </p:stCondLst>
                                  <p:childTnLst>
                                    <p:set>
                                      <p:cBhvr>
                                        <p:cTn id="74" dur="1" fill="hold">
                                          <p:stCondLst>
                                            <p:cond delay="0"/>
                                          </p:stCondLst>
                                        </p:cTn>
                                        <p:tgtEl>
                                          <p:spTgt spid="51"/>
                                        </p:tgtEl>
                                        <p:attrNameLst>
                                          <p:attrName>style.visibility</p:attrName>
                                        </p:attrNameLst>
                                      </p:cBhvr>
                                      <p:to>
                                        <p:strVal val="visible"/>
                                      </p:to>
                                    </p:set>
                                    <p:anim calcmode="lin" valueType="num">
                                      <p:cBhvr additive="base">
                                        <p:cTn id="75" dur="500" fill="hold"/>
                                        <p:tgtEl>
                                          <p:spTgt spid="51"/>
                                        </p:tgtEl>
                                        <p:attrNameLst>
                                          <p:attrName>ppt_x</p:attrName>
                                        </p:attrNameLst>
                                      </p:cBhvr>
                                      <p:tavLst>
                                        <p:tav tm="0">
                                          <p:val>
                                            <p:strVal val="1+#ppt_w/2"/>
                                          </p:val>
                                        </p:tav>
                                        <p:tav tm="100000">
                                          <p:val>
                                            <p:strVal val="#ppt_x"/>
                                          </p:val>
                                        </p:tav>
                                      </p:tavLst>
                                    </p:anim>
                                    <p:anim calcmode="lin" valueType="num">
                                      <p:cBhvr additive="base">
                                        <p:cTn id="76" dur="500" fill="hold"/>
                                        <p:tgtEl>
                                          <p:spTgt spid="51"/>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stCondLst>
                                    <p:cond delay="0"/>
                                  </p:stCondLst>
                                  <p:childTnLst>
                                    <p:set>
                                      <p:cBhvr>
                                        <p:cTn id="78" dur="1" fill="hold">
                                          <p:stCondLst>
                                            <p:cond delay="0"/>
                                          </p:stCondLst>
                                        </p:cTn>
                                        <p:tgtEl>
                                          <p:spTgt spid="52"/>
                                        </p:tgtEl>
                                        <p:attrNameLst>
                                          <p:attrName>style.visibility</p:attrName>
                                        </p:attrNameLst>
                                      </p:cBhvr>
                                      <p:to>
                                        <p:strVal val="visible"/>
                                      </p:to>
                                    </p:set>
                                    <p:anim calcmode="lin" valueType="num">
                                      <p:cBhvr additive="base">
                                        <p:cTn id="79" dur="500" fill="hold"/>
                                        <p:tgtEl>
                                          <p:spTgt spid="52"/>
                                        </p:tgtEl>
                                        <p:attrNameLst>
                                          <p:attrName>ppt_x</p:attrName>
                                        </p:attrNameLst>
                                      </p:cBhvr>
                                      <p:tavLst>
                                        <p:tav tm="0">
                                          <p:val>
                                            <p:strVal val="1+#ppt_w/2"/>
                                          </p:val>
                                        </p:tav>
                                        <p:tav tm="100000">
                                          <p:val>
                                            <p:strVal val="#ppt_x"/>
                                          </p:val>
                                        </p:tav>
                                      </p:tavLst>
                                    </p:anim>
                                    <p:anim calcmode="lin" valueType="num">
                                      <p:cBhvr additive="base">
                                        <p:cTn id="80" dur="500" fill="hold"/>
                                        <p:tgtEl>
                                          <p:spTgt spid="52"/>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additive="base">
                                        <p:cTn id="83" dur="500" fill="hold"/>
                                        <p:tgtEl>
                                          <p:spTgt spid="53"/>
                                        </p:tgtEl>
                                        <p:attrNameLst>
                                          <p:attrName>ppt_x</p:attrName>
                                        </p:attrNameLst>
                                      </p:cBhvr>
                                      <p:tavLst>
                                        <p:tav tm="0">
                                          <p:val>
                                            <p:strVal val="1+#ppt_w/2"/>
                                          </p:val>
                                        </p:tav>
                                        <p:tav tm="100000">
                                          <p:val>
                                            <p:strVal val="#ppt_x"/>
                                          </p:val>
                                        </p:tav>
                                      </p:tavLst>
                                    </p:anim>
                                    <p:anim calcmode="lin" valueType="num">
                                      <p:cBhvr additive="base">
                                        <p:cTn id="84" dur="500" fill="hold"/>
                                        <p:tgtEl>
                                          <p:spTgt spid="53"/>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54"/>
                                        </p:tgtEl>
                                        <p:attrNameLst>
                                          <p:attrName>style.visibility</p:attrName>
                                        </p:attrNameLst>
                                      </p:cBhvr>
                                      <p:to>
                                        <p:strVal val="visible"/>
                                      </p:to>
                                    </p:set>
                                    <p:anim calcmode="lin" valueType="num">
                                      <p:cBhvr additive="base">
                                        <p:cTn id="87" dur="500" fill="hold"/>
                                        <p:tgtEl>
                                          <p:spTgt spid="54"/>
                                        </p:tgtEl>
                                        <p:attrNameLst>
                                          <p:attrName>ppt_x</p:attrName>
                                        </p:attrNameLst>
                                      </p:cBhvr>
                                      <p:tavLst>
                                        <p:tav tm="0">
                                          <p:val>
                                            <p:strVal val="1+#ppt_w/2"/>
                                          </p:val>
                                        </p:tav>
                                        <p:tav tm="100000">
                                          <p:val>
                                            <p:strVal val="#ppt_x"/>
                                          </p:val>
                                        </p:tav>
                                      </p:tavLst>
                                    </p:anim>
                                    <p:anim calcmode="lin" valueType="num">
                                      <p:cBhvr additive="base">
                                        <p:cTn id="88"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8" fill="hold" grpId="0" nodeType="clickEffect">
                                  <p:stCondLst>
                                    <p:cond delay="0"/>
                                  </p:stCondLst>
                                  <p:childTnLst>
                                    <p:set>
                                      <p:cBhvr>
                                        <p:cTn id="92" dur="1" fill="hold">
                                          <p:stCondLst>
                                            <p:cond delay="0"/>
                                          </p:stCondLst>
                                        </p:cTn>
                                        <p:tgtEl>
                                          <p:spTgt spid="8"/>
                                        </p:tgtEl>
                                        <p:attrNameLst>
                                          <p:attrName>style.visibility</p:attrName>
                                        </p:attrNameLst>
                                      </p:cBhvr>
                                      <p:to>
                                        <p:strVal val="visible"/>
                                      </p:to>
                                    </p:set>
                                    <p:anim calcmode="lin" valueType="num">
                                      <p:cBhvr additive="base">
                                        <p:cTn id="93" dur="500" fill="hold"/>
                                        <p:tgtEl>
                                          <p:spTgt spid="8"/>
                                        </p:tgtEl>
                                        <p:attrNameLst>
                                          <p:attrName>ppt_x</p:attrName>
                                        </p:attrNameLst>
                                      </p:cBhvr>
                                      <p:tavLst>
                                        <p:tav tm="0">
                                          <p:val>
                                            <p:strVal val="0-#ppt_w/2"/>
                                          </p:val>
                                        </p:tav>
                                        <p:tav tm="100000">
                                          <p:val>
                                            <p:strVal val="#ppt_x"/>
                                          </p:val>
                                        </p:tav>
                                      </p:tavLst>
                                    </p:anim>
                                    <p:anim calcmode="lin" valueType="num">
                                      <p:cBhvr additive="base">
                                        <p:cTn id="9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2" fill="hold" nodeType="clickEffect">
                                  <p:stCondLst>
                                    <p:cond delay="0"/>
                                  </p:stCondLst>
                                  <p:childTnLst>
                                    <p:set>
                                      <p:cBhvr>
                                        <p:cTn id="98" dur="1" fill="hold">
                                          <p:stCondLst>
                                            <p:cond delay="0"/>
                                          </p:stCondLst>
                                        </p:cTn>
                                        <p:tgtEl>
                                          <p:spTgt spid="3"/>
                                        </p:tgtEl>
                                        <p:attrNameLst>
                                          <p:attrName>style.visibility</p:attrName>
                                        </p:attrNameLst>
                                      </p:cBhvr>
                                      <p:to>
                                        <p:strVal val="visible"/>
                                      </p:to>
                                    </p:set>
                                    <p:anim calcmode="lin" valueType="num">
                                      <p:cBhvr additive="base">
                                        <p:cTn id="99" dur="500" fill="hold"/>
                                        <p:tgtEl>
                                          <p:spTgt spid="3"/>
                                        </p:tgtEl>
                                        <p:attrNameLst>
                                          <p:attrName>ppt_x</p:attrName>
                                        </p:attrNameLst>
                                      </p:cBhvr>
                                      <p:tavLst>
                                        <p:tav tm="0">
                                          <p:val>
                                            <p:strVal val="1+#ppt_w/2"/>
                                          </p:val>
                                        </p:tav>
                                        <p:tav tm="100000">
                                          <p:val>
                                            <p:strVal val="#ppt_x"/>
                                          </p:val>
                                        </p:tav>
                                      </p:tavLst>
                                    </p:anim>
                                    <p:anim calcmode="lin" valueType="num">
                                      <p:cBhvr additive="base">
                                        <p:cTn id="10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42" grpId="0"/>
      <p:bldP spid="43" grpId="0"/>
      <p:bldP spid="48" grpId="0"/>
      <p:bldP spid="49" grpId="0"/>
      <p:bldP spid="50" grpId="0"/>
      <p:bldP spid="53" grpId="0"/>
      <p:bldP spid="54"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66688" y="188913"/>
            <a:ext cx="4024312" cy="496887"/>
          </a:xfrm>
        </p:spPr>
        <p:txBody>
          <a:bodyPr>
            <a:normAutofit fontScale="90000"/>
          </a:bodyPr>
          <a:lstStyle/>
          <a:p>
            <a:pPr eaLnBrk="1" hangingPunct="1"/>
            <a:r>
              <a:rPr lang="en-US" sz="4000" b="1" dirty="0" smtClean="0">
                <a:solidFill>
                  <a:schemeClr val="bg1"/>
                </a:solidFill>
                <a:latin typeface="+mn-lt"/>
              </a:rPr>
              <a:t>V. </a:t>
            </a:r>
            <a:r>
              <a:rPr lang="en-US" sz="4000" b="1" dirty="0" err="1" smtClean="0">
                <a:solidFill>
                  <a:schemeClr val="bg1"/>
                </a:solidFill>
                <a:latin typeface="+mn-lt"/>
              </a:rPr>
              <a:t>Điều</a:t>
            </a:r>
            <a:r>
              <a:rPr lang="en-US" sz="4000" b="1" dirty="0" smtClean="0">
                <a:solidFill>
                  <a:schemeClr val="bg1"/>
                </a:solidFill>
                <a:latin typeface="+mn-lt"/>
              </a:rPr>
              <a:t> </a:t>
            </a:r>
            <a:r>
              <a:rPr lang="en-US" sz="4000" b="1" dirty="0" err="1" smtClean="0">
                <a:solidFill>
                  <a:schemeClr val="bg1"/>
                </a:solidFill>
                <a:latin typeface="+mn-lt"/>
              </a:rPr>
              <a:t>chế</a:t>
            </a:r>
            <a:r>
              <a:rPr lang="en-US" sz="4000" b="1" dirty="0" smtClean="0">
                <a:solidFill>
                  <a:schemeClr val="bg1"/>
                </a:solidFill>
                <a:latin typeface="+mn-lt"/>
              </a:rPr>
              <a:t>:</a:t>
            </a:r>
          </a:p>
        </p:txBody>
      </p:sp>
      <p:sp>
        <p:nvSpPr>
          <p:cNvPr id="3" name="Rectangle 4"/>
          <p:cNvSpPr>
            <a:spLocks noChangeArrowheads="1"/>
          </p:cNvSpPr>
          <p:nvPr/>
        </p:nvSpPr>
        <p:spPr bwMode="auto">
          <a:xfrm>
            <a:off x="381000" y="1433512"/>
            <a:ext cx="1982788" cy="563423"/>
          </a:xfrm>
          <a:prstGeom prst="rect">
            <a:avLst/>
          </a:prstGeom>
          <a:solidFill>
            <a:schemeClr val="bg1"/>
          </a:solidFill>
          <a:ln w="9525">
            <a:solidFill>
              <a:schemeClr val="tx1"/>
            </a:solidFill>
            <a:miter lim="800000"/>
            <a:headEnd/>
            <a:tailEnd/>
          </a:ln>
        </p:spPr>
        <p:txBody>
          <a:bodyPr wrap="none" anchor="ctr"/>
          <a:lstStyle/>
          <a:p>
            <a:pPr algn="ctr"/>
            <a:r>
              <a:rPr lang="en-US" sz="4000" dirty="0">
                <a:latin typeface="+mn-lt"/>
              </a:rPr>
              <a:t>Than </a:t>
            </a:r>
            <a:r>
              <a:rPr lang="en-US" sz="4000" dirty="0" err="1" smtClean="0">
                <a:latin typeface="+mn-lt"/>
              </a:rPr>
              <a:t>chì</a:t>
            </a:r>
            <a:endParaRPr lang="en-US" sz="4000" dirty="0">
              <a:latin typeface="+mn-lt"/>
            </a:endParaRPr>
          </a:p>
        </p:txBody>
      </p:sp>
      <p:sp>
        <p:nvSpPr>
          <p:cNvPr id="4" name="Rectangle 5"/>
          <p:cNvSpPr>
            <a:spLocks noChangeArrowheads="1"/>
          </p:cNvSpPr>
          <p:nvPr/>
        </p:nvSpPr>
        <p:spPr bwMode="auto">
          <a:xfrm>
            <a:off x="5257800" y="1362075"/>
            <a:ext cx="3886200" cy="604838"/>
          </a:xfrm>
          <a:prstGeom prst="rect">
            <a:avLst/>
          </a:prstGeom>
          <a:solidFill>
            <a:schemeClr val="bg1"/>
          </a:solidFill>
          <a:ln w="9525">
            <a:solidFill>
              <a:schemeClr val="tx1"/>
            </a:solidFill>
            <a:miter lim="800000"/>
            <a:headEnd/>
            <a:tailEnd/>
          </a:ln>
        </p:spPr>
        <p:txBody>
          <a:bodyPr wrap="none" anchor="ctr"/>
          <a:lstStyle/>
          <a:p>
            <a:pPr algn="ctr"/>
            <a:r>
              <a:rPr lang="en-US" sz="3200" dirty="0">
                <a:latin typeface="+mn-lt"/>
              </a:rPr>
              <a:t>Kim </a:t>
            </a:r>
            <a:r>
              <a:rPr lang="en-US" sz="3200" dirty="0" err="1" smtClean="0">
                <a:latin typeface="+mn-lt"/>
              </a:rPr>
              <a:t>c­ương</a:t>
            </a:r>
            <a:r>
              <a:rPr lang="en-US" sz="3200" dirty="0" smtClean="0">
                <a:latin typeface="+mn-lt"/>
              </a:rPr>
              <a:t> </a:t>
            </a:r>
            <a:r>
              <a:rPr lang="en-US" sz="3200" dirty="0" err="1" smtClean="0">
                <a:latin typeface="+mn-lt"/>
              </a:rPr>
              <a:t>nhân</a:t>
            </a:r>
            <a:r>
              <a:rPr lang="en-US" sz="3200" dirty="0" smtClean="0">
                <a:latin typeface="+mn-lt"/>
              </a:rPr>
              <a:t> </a:t>
            </a:r>
            <a:r>
              <a:rPr lang="en-US" sz="3200" dirty="0" err="1" smtClean="0">
                <a:latin typeface="+mn-lt"/>
              </a:rPr>
              <a:t>tạo</a:t>
            </a:r>
            <a:r>
              <a:rPr lang="en-US" sz="3200" dirty="0" smtClean="0">
                <a:latin typeface="+mn-lt"/>
              </a:rPr>
              <a:t> </a:t>
            </a:r>
            <a:endParaRPr lang="en-US" sz="3200" dirty="0">
              <a:latin typeface="+mn-lt"/>
            </a:endParaRPr>
          </a:p>
        </p:txBody>
      </p:sp>
      <p:sp>
        <p:nvSpPr>
          <p:cNvPr id="5" name="Line 6"/>
          <p:cNvSpPr>
            <a:spLocks noChangeShapeType="1"/>
          </p:cNvSpPr>
          <p:nvPr/>
        </p:nvSpPr>
        <p:spPr bwMode="auto">
          <a:xfrm>
            <a:off x="2897188" y="1635125"/>
            <a:ext cx="2209800" cy="0"/>
          </a:xfrm>
          <a:prstGeom prst="line">
            <a:avLst/>
          </a:prstGeom>
          <a:noFill/>
          <a:ln w="25400" cmpd="sng">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p>
        </p:txBody>
      </p:sp>
      <p:sp>
        <p:nvSpPr>
          <p:cNvPr id="6" name="Text Box 7"/>
          <p:cNvSpPr txBox="1">
            <a:spLocks noChangeArrowheads="1"/>
          </p:cNvSpPr>
          <p:nvPr/>
        </p:nvSpPr>
        <p:spPr bwMode="auto">
          <a:xfrm>
            <a:off x="2286000" y="1289050"/>
            <a:ext cx="2971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dirty="0">
                <a:latin typeface="+mn-lt"/>
              </a:rPr>
              <a:t>2000</a:t>
            </a:r>
            <a:r>
              <a:rPr lang="en-US" baseline="30000" dirty="0">
                <a:latin typeface="+mn-lt"/>
              </a:rPr>
              <a:t>0</a:t>
            </a:r>
            <a:r>
              <a:rPr lang="en-US" dirty="0">
                <a:latin typeface="+mn-lt"/>
              </a:rPr>
              <a:t>C, 50-100 </a:t>
            </a:r>
            <a:r>
              <a:rPr lang="en-US" dirty="0" err="1" smtClean="0">
                <a:latin typeface="+mn-lt"/>
              </a:rPr>
              <a:t>nghìn</a:t>
            </a:r>
            <a:r>
              <a:rPr lang="en-US" dirty="0" smtClean="0">
                <a:latin typeface="+mn-lt"/>
              </a:rPr>
              <a:t> </a:t>
            </a:r>
            <a:r>
              <a:rPr lang="en-US" dirty="0" err="1">
                <a:latin typeface="+mn-lt"/>
              </a:rPr>
              <a:t>atm</a:t>
            </a:r>
            <a:endParaRPr lang="en-US" dirty="0">
              <a:latin typeface="+mn-lt"/>
            </a:endParaRPr>
          </a:p>
        </p:txBody>
      </p:sp>
      <p:sp>
        <p:nvSpPr>
          <p:cNvPr id="7" name="Text Box 8"/>
          <p:cNvSpPr txBox="1">
            <a:spLocks noChangeArrowheads="1"/>
          </p:cNvSpPr>
          <p:nvPr/>
        </p:nvSpPr>
        <p:spPr bwMode="auto">
          <a:xfrm>
            <a:off x="2819400" y="1676400"/>
            <a:ext cx="2133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2400" dirty="0" err="1">
                <a:latin typeface="+mn-lt"/>
              </a:rPr>
              <a:t>Xt</a:t>
            </a:r>
            <a:r>
              <a:rPr lang="en-US" sz="2400" dirty="0">
                <a:latin typeface="+mn-lt"/>
              </a:rPr>
              <a:t>( Fe, Cr, Ni )</a:t>
            </a:r>
          </a:p>
        </p:txBody>
      </p:sp>
      <p:sp>
        <p:nvSpPr>
          <p:cNvPr id="8" name="Rectangle 30"/>
          <p:cNvSpPr>
            <a:spLocks noChangeArrowheads="1"/>
          </p:cNvSpPr>
          <p:nvPr/>
        </p:nvSpPr>
        <p:spPr bwMode="auto">
          <a:xfrm>
            <a:off x="381000" y="2514600"/>
            <a:ext cx="1993900" cy="533400"/>
          </a:xfrm>
          <a:prstGeom prst="rect">
            <a:avLst/>
          </a:prstGeom>
          <a:solidFill>
            <a:schemeClr val="bg1"/>
          </a:solidFill>
          <a:ln w="9525" algn="ctr">
            <a:solidFill>
              <a:schemeClr val="tx1"/>
            </a:solidFill>
            <a:miter lim="800000"/>
            <a:headEnd/>
            <a:tailEnd/>
          </a:ln>
        </p:spPr>
        <p:txBody>
          <a:bodyPr wrap="none" anchor="ctr"/>
          <a:lstStyle/>
          <a:p>
            <a:pPr algn="ctr"/>
            <a:r>
              <a:rPr lang="en-US" sz="3600" dirty="0">
                <a:latin typeface="+mn-lt"/>
              </a:rPr>
              <a:t>Than </a:t>
            </a:r>
            <a:r>
              <a:rPr lang="en-US" sz="3600" dirty="0" err="1" smtClean="0">
                <a:latin typeface="+mn-lt"/>
              </a:rPr>
              <a:t>cốc</a:t>
            </a:r>
            <a:endParaRPr lang="en-US" sz="3600" dirty="0">
              <a:latin typeface="+mn-lt"/>
            </a:endParaRPr>
          </a:p>
        </p:txBody>
      </p:sp>
      <p:sp>
        <p:nvSpPr>
          <p:cNvPr id="9" name="Rectangle 31"/>
          <p:cNvSpPr>
            <a:spLocks noChangeArrowheads="1"/>
          </p:cNvSpPr>
          <p:nvPr/>
        </p:nvSpPr>
        <p:spPr bwMode="auto">
          <a:xfrm>
            <a:off x="5364162" y="2441574"/>
            <a:ext cx="3627437" cy="606425"/>
          </a:xfrm>
          <a:prstGeom prst="rect">
            <a:avLst/>
          </a:prstGeom>
          <a:solidFill>
            <a:schemeClr val="bg1"/>
          </a:solidFill>
          <a:ln w="9525">
            <a:solidFill>
              <a:schemeClr val="tx1"/>
            </a:solidFill>
            <a:miter lim="800000"/>
            <a:headEnd/>
            <a:tailEnd/>
          </a:ln>
        </p:spPr>
        <p:txBody>
          <a:bodyPr wrap="none" anchor="ctr"/>
          <a:lstStyle/>
          <a:p>
            <a:pPr algn="ctr"/>
            <a:r>
              <a:rPr lang="en-US" sz="3600" dirty="0">
                <a:latin typeface="+mn-lt"/>
              </a:rPr>
              <a:t>Than </a:t>
            </a:r>
            <a:r>
              <a:rPr lang="en-US" sz="3600" dirty="0" err="1" smtClean="0">
                <a:latin typeface="+mn-lt"/>
              </a:rPr>
              <a:t>chì</a:t>
            </a:r>
            <a:r>
              <a:rPr lang="en-US" sz="3600" dirty="0" smtClean="0">
                <a:latin typeface="+mn-lt"/>
              </a:rPr>
              <a:t> </a:t>
            </a:r>
            <a:r>
              <a:rPr lang="en-US" sz="3600" dirty="0" err="1" smtClean="0">
                <a:latin typeface="+mn-lt"/>
              </a:rPr>
              <a:t>nhân</a:t>
            </a:r>
            <a:r>
              <a:rPr lang="en-US" sz="3600" dirty="0" smtClean="0">
                <a:latin typeface="+mn-lt"/>
              </a:rPr>
              <a:t> </a:t>
            </a:r>
            <a:r>
              <a:rPr lang="en-US" sz="3600" dirty="0" err="1" smtClean="0">
                <a:latin typeface="+mn-lt"/>
              </a:rPr>
              <a:t>tạo</a:t>
            </a:r>
            <a:endParaRPr lang="en-US" sz="3600" dirty="0">
              <a:latin typeface="+mn-lt"/>
            </a:endParaRPr>
          </a:p>
        </p:txBody>
      </p:sp>
      <p:sp>
        <p:nvSpPr>
          <p:cNvPr id="10" name="Line 32"/>
          <p:cNvSpPr>
            <a:spLocks noChangeShapeType="1"/>
          </p:cNvSpPr>
          <p:nvPr/>
        </p:nvSpPr>
        <p:spPr bwMode="auto">
          <a:xfrm flipV="1">
            <a:off x="2819400" y="2787650"/>
            <a:ext cx="2222500" cy="2008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p>
        </p:txBody>
      </p:sp>
      <p:sp>
        <p:nvSpPr>
          <p:cNvPr id="11" name="Text Box 33"/>
          <p:cNvSpPr txBox="1">
            <a:spLocks noChangeArrowheads="1"/>
          </p:cNvSpPr>
          <p:nvPr/>
        </p:nvSpPr>
        <p:spPr bwMode="auto">
          <a:xfrm>
            <a:off x="3200400" y="2450068"/>
            <a:ext cx="160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dirty="0">
                <a:latin typeface="+mn-lt"/>
              </a:rPr>
              <a:t>2500-3000</a:t>
            </a:r>
            <a:r>
              <a:rPr lang="en-US" baseline="30000" dirty="0">
                <a:latin typeface="+mn-lt"/>
              </a:rPr>
              <a:t>0</a:t>
            </a:r>
            <a:r>
              <a:rPr lang="en-US" dirty="0">
                <a:latin typeface="+mn-lt"/>
              </a:rPr>
              <a:t>C</a:t>
            </a:r>
          </a:p>
        </p:txBody>
      </p:sp>
      <p:sp>
        <p:nvSpPr>
          <p:cNvPr id="12" name="Text Box 34"/>
          <p:cNvSpPr txBox="1">
            <a:spLocks noChangeArrowheads="1"/>
          </p:cNvSpPr>
          <p:nvPr/>
        </p:nvSpPr>
        <p:spPr bwMode="auto">
          <a:xfrm>
            <a:off x="2819400" y="2907268"/>
            <a:ext cx="228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GB" dirty="0" err="1">
                <a:latin typeface="+mn-lt"/>
                <a:cs typeface="Times New Roman" pitchFamily="18" charset="0"/>
              </a:rPr>
              <a:t>Không</a:t>
            </a:r>
            <a:r>
              <a:rPr lang="en-GB" dirty="0">
                <a:latin typeface="+mn-lt"/>
                <a:cs typeface="Times New Roman" pitchFamily="18" charset="0"/>
              </a:rPr>
              <a:t> </a:t>
            </a:r>
            <a:r>
              <a:rPr lang="en-GB" dirty="0" err="1">
                <a:latin typeface="+mn-lt"/>
                <a:cs typeface="Times New Roman" pitchFamily="18" charset="0"/>
              </a:rPr>
              <a:t>có</a:t>
            </a:r>
            <a:r>
              <a:rPr lang="en-GB" dirty="0">
                <a:latin typeface="+mn-lt"/>
                <a:cs typeface="Times New Roman" pitchFamily="18" charset="0"/>
              </a:rPr>
              <a:t> </a:t>
            </a:r>
            <a:r>
              <a:rPr lang="en-GB" dirty="0" err="1">
                <a:latin typeface="+mn-lt"/>
                <a:cs typeface="Times New Roman" pitchFamily="18" charset="0"/>
              </a:rPr>
              <a:t>không</a:t>
            </a:r>
            <a:r>
              <a:rPr lang="en-GB" dirty="0">
                <a:latin typeface="+mn-lt"/>
                <a:cs typeface="Times New Roman" pitchFamily="18" charset="0"/>
              </a:rPr>
              <a:t> </a:t>
            </a:r>
            <a:r>
              <a:rPr lang="en-GB" dirty="0" err="1">
                <a:latin typeface="+mn-lt"/>
                <a:cs typeface="Times New Roman" pitchFamily="18" charset="0"/>
              </a:rPr>
              <a:t>khí</a:t>
            </a:r>
            <a:endParaRPr lang="en-US" dirty="0">
              <a:latin typeface="+mn-lt"/>
              <a:cs typeface="Times New Roman" pitchFamily="18" charset="0"/>
            </a:endParaRPr>
          </a:p>
        </p:txBody>
      </p:sp>
      <p:sp>
        <p:nvSpPr>
          <p:cNvPr id="13" name="Rectangle 35"/>
          <p:cNvSpPr>
            <a:spLocks noChangeArrowheads="1"/>
          </p:cNvSpPr>
          <p:nvPr/>
        </p:nvSpPr>
        <p:spPr bwMode="auto">
          <a:xfrm>
            <a:off x="381000" y="3738563"/>
            <a:ext cx="1993900" cy="531812"/>
          </a:xfrm>
          <a:prstGeom prst="rect">
            <a:avLst/>
          </a:prstGeom>
          <a:solidFill>
            <a:schemeClr val="bg1"/>
          </a:solidFill>
          <a:ln w="9525" algn="ctr">
            <a:solidFill>
              <a:schemeClr val="tx1"/>
            </a:solidFill>
            <a:miter lim="800000"/>
            <a:headEnd/>
            <a:tailEnd/>
          </a:ln>
        </p:spPr>
        <p:txBody>
          <a:bodyPr wrap="none" anchor="ctr"/>
          <a:lstStyle/>
          <a:p>
            <a:pPr algn="ctr"/>
            <a:r>
              <a:rPr lang="en-US" sz="3600" dirty="0">
                <a:latin typeface="+mn-lt"/>
              </a:rPr>
              <a:t>Than </a:t>
            </a:r>
            <a:r>
              <a:rPr lang="en-US" sz="3600" dirty="0" err="1" smtClean="0">
                <a:latin typeface="+mn-lt"/>
              </a:rPr>
              <a:t>mỡ</a:t>
            </a:r>
            <a:endParaRPr lang="en-US" sz="3600" dirty="0">
              <a:latin typeface="+mn-lt"/>
            </a:endParaRPr>
          </a:p>
        </p:txBody>
      </p:sp>
      <p:sp>
        <p:nvSpPr>
          <p:cNvPr id="14" name="Rectangle 36"/>
          <p:cNvSpPr>
            <a:spLocks noChangeArrowheads="1"/>
          </p:cNvSpPr>
          <p:nvPr/>
        </p:nvSpPr>
        <p:spPr bwMode="auto">
          <a:xfrm>
            <a:off x="5422900" y="3738563"/>
            <a:ext cx="3336925" cy="484187"/>
          </a:xfrm>
          <a:prstGeom prst="rect">
            <a:avLst/>
          </a:prstGeom>
          <a:solidFill>
            <a:schemeClr val="bg1"/>
          </a:solidFill>
          <a:ln w="9525" algn="ctr">
            <a:solidFill>
              <a:schemeClr val="tx1"/>
            </a:solidFill>
            <a:miter lim="800000"/>
            <a:headEnd/>
            <a:tailEnd/>
          </a:ln>
        </p:spPr>
        <p:txBody>
          <a:bodyPr wrap="none" anchor="ctr"/>
          <a:lstStyle/>
          <a:p>
            <a:pPr algn="ctr"/>
            <a:r>
              <a:rPr lang="en-US" sz="3600" dirty="0">
                <a:latin typeface="+mn-lt"/>
              </a:rPr>
              <a:t>Than </a:t>
            </a:r>
            <a:r>
              <a:rPr lang="en-US" sz="3600" dirty="0" err="1" smtClean="0">
                <a:latin typeface="+mn-lt"/>
              </a:rPr>
              <a:t>cốc</a:t>
            </a:r>
            <a:endParaRPr lang="en-US" sz="3600" dirty="0">
              <a:latin typeface="+mn-lt"/>
            </a:endParaRPr>
          </a:p>
        </p:txBody>
      </p:sp>
      <p:sp>
        <p:nvSpPr>
          <p:cNvPr id="15" name="Line 37"/>
          <p:cNvSpPr>
            <a:spLocks noChangeShapeType="1"/>
          </p:cNvSpPr>
          <p:nvPr/>
        </p:nvSpPr>
        <p:spPr bwMode="auto">
          <a:xfrm>
            <a:off x="2832100" y="3935413"/>
            <a:ext cx="21209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p>
        </p:txBody>
      </p:sp>
      <p:sp>
        <p:nvSpPr>
          <p:cNvPr id="16" name="Text Box 38"/>
          <p:cNvSpPr txBox="1">
            <a:spLocks noChangeArrowheads="1"/>
          </p:cNvSpPr>
          <p:nvPr/>
        </p:nvSpPr>
        <p:spPr bwMode="auto">
          <a:xfrm>
            <a:off x="3200400" y="3429000"/>
            <a:ext cx="137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2400" dirty="0">
                <a:latin typeface="+mn-lt"/>
              </a:rPr>
              <a:t>1000</a:t>
            </a:r>
            <a:r>
              <a:rPr lang="en-US" sz="2400" baseline="30000" dirty="0">
                <a:latin typeface="+mn-lt"/>
              </a:rPr>
              <a:t>0</a:t>
            </a:r>
            <a:r>
              <a:rPr lang="en-US" sz="2400" dirty="0">
                <a:latin typeface="+mn-lt"/>
              </a:rPr>
              <a:t>C</a:t>
            </a:r>
          </a:p>
        </p:txBody>
      </p:sp>
      <p:sp>
        <p:nvSpPr>
          <p:cNvPr id="17" name="Text Box 39"/>
          <p:cNvSpPr txBox="1">
            <a:spLocks noChangeArrowheads="1"/>
          </p:cNvSpPr>
          <p:nvPr/>
        </p:nvSpPr>
        <p:spPr bwMode="auto">
          <a:xfrm>
            <a:off x="2590799" y="3995738"/>
            <a:ext cx="27733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GB" dirty="0" err="1">
                <a:latin typeface="+mn-lt"/>
                <a:cs typeface="Times New Roman" pitchFamily="18" charset="0"/>
              </a:rPr>
              <a:t>Lò</a:t>
            </a:r>
            <a:r>
              <a:rPr lang="en-GB" dirty="0">
                <a:latin typeface="+mn-lt"/>
                <a:cs typeface="Times New Roman" pitchFamily="18" charset="0"/>
              </a:rPr>
              <a:t> </a:t>
            </a:r>
            <a:r>
              <a:rPr lang="en-GB" dirty="0" err="1">
                <a:latin typeface="+mn-lt"/>
                <a:cs typeface="Times New Roman" pitchFamily="18" charset="0"/>
              </a:rPr>
              <a:t>cốc</a:t>
            </a:r>
            <a:r>
              <a:rPr lang="en-GB" dirty="0">
                <a:latin typeface="+mn-lt"/>
                <a:cs typeface="Times New Roman" pitchFamily="18" charset="0"/>
              </a:rPr>
              <a:t>, </a:t>
            </a:r>
            <a:r>
              <a:rPr lang="en-GB" dirty="0" err="1" smtClean="0">
                <a:latin typeface="+mn-lt"/>
                <a:cs typeface="Times New Roman" pitchFamily="18" charset="0"/>
              </a:rPr>
              <a:t>ko</a:t>
            </a:r>
            <a:r>
              <a:rPr lang="en-GB" dirty="0" smtClean="0">
                <a:latin typeface="+mn-lt"/>
                <a:cs typeface="Times New Roman" pitchFamily="18" charset="0"/>
              </a:rPr>
              <a:t> </a:t>
            </a:r>
            <a:r>
              <a:rPr lang="en-GB" dirty="0" err="1">
                <a:latin typeface="+mn-lt"/>
                <a:cs typeface="Times New Roman" pitchFamily="18" charset="0"/>
              </a:rPr>
              <a:t>có</a:t>
            </a:r>
            <a:r>
              <a:rPr lang="en-GB" dirty="0">
                <a:latin typeface="+mn-lt"/>
                <a:cs typeface="Times New Roman" pitchFamily="18" charset="0"/>
              </a:rPr>
              <a:t> </a:t>
            </a:r>
            <a:r>
              <a:rPr lang="en-GB" dirty="0" err="1">
                <a:latin typeface="+mn-lt"/>
                <a:cs typeface="Times New Roman" pitchFamily="18" charset="0"/>
              </a:rPr>
              <a:t>không</a:t>
            </a:r>
            <a:r>
              <a:rPr lang="en-GB" dirty="0">
                <a:latin typeface="+mn-lt"/>
                <a:cs typeface="Times New Roman" pitchFamily="18" charset="0"/>
              </a:rPr>
              <a:t> </a:t>
            </a:r>
            <a:r>
              <a:rPr lang="en-GB" dirty="0" err="1">
                <a:latin typeface="+mn-lt"/>
                <a:cs typeface="Times New Roman" pitchFamily="18" charset="0"/>
              </a:rPr>
              <a:t>khí</a:t>
            </a:r>
            <a:endParaRPr lang="en-US" dirty="0">
              <a:latin typeface="+mn-lt"/>
              <a:cs typeface="Times New Roman" pitchFamily="18" charset="0"/>
            </a:endParaRPr>
          </a:p>
        </p:txBody>
      </p:sp>
      <p:sp>
        <p:nvSpPr>
          <p:cNvPr id="18" name="Rectangle 40"/>
          <p:cNvSpPr>
            <a:spLocks noChangeArrowheads="1"/>
          </p:cNvSpPr>
          <p:nvPr/>
        </p:nvSpPr>
        <p:spPr bwMode="auto">
          <a:xfrm>
            <a:off x="622300" y="4800600"/>
            <a:ext cx="1752600" cy="484187"/>
          </a:xfrm>
          <a:prstGeom prst="rect">
            <a:avLst/>
          </a:prstGeom>
          <a:solidFill>
            <a:schemeClr val="bg1"/>
          </a:solidFill>
          <a:ln w="9525" algn="ctr">
            <a:solidFill>
              <a:schemeClr val="tx1"/>
            </a:solidFill>
            <a:miter lim="800000"/>
            <a:headEnd/>
            <a:tailEnd/>
          </a:ln>
        </p:spPr>
        <p:txBody>
          <a:bodyPr wrap="none" anchor="ctr"/>
          <a:lstStyle/>
          <a:p>
            <a:pPr algn="ctr"/>
            <a:r>
              <a:rPr lang="en-US" sz="3600" dirty="0" err="1" smtClean="0">
                <a:latin typeface="+mn-lt"/>
              </a:rPr>
              <a:t>Gỗ</a:t>
            </a:r>
            <a:endParaRPr lang="en-US" sz="3600" dirty="0">
              <a:latin typeface="+mn-lt"/>
            </a:endParaRPr>
          </a:p>
        </p:txBody>
      </p:sp>
      <p:sp>
        <p:nvSpPr>
          <p:cNvPr id="19" name="Line 41"/>
          <p:cNvSpPr>
            <a:spLocks noChangeShapeType="1"/>
          </p:cNvSpPr>
          <p:nvPr/>
        </p:nvSpPr>
        <p:spPr bwMode="auto">
          <a:xfrm>
            <a:off x="2832100" y="5089524"/>
            <a:ext cx="2120900" cy="158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p>
        </p:txBody>
      </p:sp>
      <p:sp>
        <p:nvSpPr>
          <p:cNvPr id="20" name="Rectangle 42"/>
          <p:cNvSpPr>
            <a:spLocks noChangeArrowheads="1"/>
          </p:cNvSpPr>
          <p:nvPr/>
        </p:nvSpPr>
        <p:spPr bwMode="auto">
          <a:xfrm>
            <a:off x="5422900" y="4833938"/>
            <a:ext cx="3352800" cy="484187"/>
          </a:xfrm>
          <a:prstGeom prst="rect">
            <a:avLst/>
          </a:prstGeom>
          <a:solidFill>
            <a:schemeClr val="bg1"/>
          </a:solidFill>
          <a:ln w="9525" algn="ctr">
            <a:solidFill>
              <a:schemeClr val="tx1"/>
            </a:solidFill>
            <a:miter lim="800000"/>
            <a:headEnd/>
            <a:tailEnd/>
          </a:ln>
        </p:spPr>
        <p:txBody>
          <a:bodyPr wrap="none" anchor="ctr"/>
          <a:lstStyle/>
          <a:p>
            <a:pPr algn="ctr"/>
            <a:r>
              <a:rPr lang="en-US" sz="3600" dirty="0" smtClean="0">
                <a:latin typeface="+mn-lt"/>
              </a:rPr>
              <a:t>Than </a:t>
            </a:r>
            <a:r>
              <a:rPr lang="en-US" sz="3600" dirty="0" err="1" smtClean="0">
                <a:latin typeface="+mn-lt"/>
              </a:rPr>
              <a:t>gỗ</a:t>
            </a:r>
            <a:endParaRPr lang="en-US" sz="3600" dirty="0">
              <a:latin typeface="+mn-lt"/>
            </a:endParaRPr>
          </a:p>
        </p:txBody>
      </p:sp>
      <p:sp>
        <p:nvSpPr>
          <p:cNvPr id="21" name="Text Box 43"/>
          <p:cNvSpPr txBox="1">
            <a:spLocks noChangeArrowheads="1"/>
          </p:cNvSpPr>
          <p:nvPr/>
        </p:nvSpPr>
        <p:spPr bwMode="auto">
          <a:xfrm>
            <a:off x="3009900" y="4726543"/>
            <a:ext cx="1752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ts val="0"/>
              </a:spcBef>
            </a:pPr>
            <a:r>
              <a:rPr lang="en-US" sz="2000" dirty="0" err="1" smtClean="0">
                <a:latin typeface="+mn-lt"/>
              </a:rPr>
              <a:t>Đốt</a:t>
            </a:r>
            <a:r>
              <a:rPr lang="en-US" sz="2000" dirty="0" smtClean="0">
                <a:latin typeface="+mn-lt"/>
              </a:rPr>
              <a:t>, </a:t>
            </a:r>
          </a:p>
          <a:p>
            <a:pPr algn="ctr">
              <a:spcBef>
                <a:spcPts val="0"/>
              </a:spcBef>
            </a:pPr>
            <a:r>
              <a:rPr lang="en-US" sz="2000" dirty="0" err="1" smtClean="0">
                <a:latin typeface="+mn-lt"/>
              </a:rPr>
              <a:t>thiếu</a:t>
            </a:r>
            <a:r>
              <a:rPr lang="en-US" sz="2000" dirty="0" smtClean="0">
                <a:latin typeface="+mn-lt"/>
              </a:rPr>
              <a:t> </a:t>
            </a:r>
            <a:r>
              <a:rPr lang="en-US" sz="2000" dirty="0">
                <a:latin typeface="+mn-lt"/>
              </a:rPr>
              <a:t>O</a:t>
            </a:r>
            <a:r>
              <a:rPr lang="en-US" sz="2000" baseline="-25000" dirty="0">
                <a:latin typeface="+mn-lt"/>
              </a:rPr>
              <a:t>2</a:t>
            </a:r>
            <a:endParaRPr lang="en-US" sz="2000" dirty="0">
              <a:latin typeface="+mn-lt"/>
            </a:endParaRPr>
          </a:p>
        </p:txBody>
      </p:sp>
      <p:sp>
        <p:nvSpPr>
          <p:cNvPr id="22" name="Rectangle 44"/>
          <p:cNvSpPr>
            <a:spLocks noChangeArrowheads="1"/>
          </p:cNvSpPr>
          <p:nvPr/>
        </p:nvSpPr>
        <p:spPr bwMode="auto">
          <a:xfrm>
            <a:off x="622300" y="5716151"/>
            <a:ext cx="1752600" cy="484187"/>
          </a:xfrm>
          <a:prstGeom prst="rect">
            <a:avLst/>
          </a:prstGeom>
          <a:solidFill>
            <a:schemeClr val="bg1"/>
          </a:solidFill>
          <a:ln w="9525" algn="ctr">
            <a:solidFill>
              <a:schemeClr val="tx1"/>
            </a:solidFill>
            <a:miter lim="800000"/>
            <a:headEnd/>
            <a:tailEnd/>
          </a:ln>
        </p:spPr>
        <p:txBody>
          <a:bodyPr wrap="none" anchor="ctr"/>
          <a:lstStyle/>
          <a:p>
            <a:pPr algn="ctr"/>
            <a:r>
              <a:rPr lang="en-US" sz="4000" dirty="0">
                <a:latin typeface="+mn-lt"/>
              </a:rPr>
              <a:t>CH</a:t>
            </a:r>
            <a:r>
              <a:rPr lang="en-US" sz="4000" baseline="-25000" dirty="0">
                <a:latin typeface="+mn-lt"/>
              </a:rPr>
              <a:t>4</a:t>
            </a:r>
            <a:endParaRPr lang="en-US" sz="4000" dirty="0">
              <a:latin typeface="+mn-lt"/>
            </a:endParaRPr>
          </a:p>
        </p:txBody>
      </p:sp>
      <p:sp>
        <p:nvSpPr>
          <p:cNvPr id="23" name="Rectangle 45"/>
          <p:cNvSpPr>
            <a:spLocks noChangeArrowheads="1"/>
          </p:cNvSpPr>
          <p:nvPr/>
        </p:nvSpPr>
        <p:spPr bwMode="auto">
          <a:xfrm>
            <a:off x="5422899" y="5762070"/>
            <a:ext cx="3352801" cy="638730"/>
          </a:xfrm>
          <a:prstGeom prst="rect">
            <a:avLst/>
          </a:prstGeom>
          <a:solidFill>
            <a:schemeClr val="bg1"/>
          </a:solidFill>
          <a:ln w="9525" algn="ctr">
            <a:solidFill>
              <a:schemeClr val="tx1"/>
            </a:solidFill>
            <a:miter lim="800000"/>
            <a:headEnd/>
            <a:tailEnd/>
          </a:ln>
        </p:spPr>
        <p:txBody>
          <a:bodyPr wrap="none" anchor="ctr"/>
          <a:lstStyle/>
          <a:p>
            <a:pPr algn="ctr"/>
            <a:r>
              <a:rPr lang="en-US" sz="3600" dirty="0">
                <a:latin typeface="+mn-lt"/>
              </a:rPr>
              <a:t>C </a:t>
            </a:r>
            <a:r>
              <a:rPr lang="en-US" sz="3600" dirty="0" err="1" smtClean="0">
                <a:latin typeface="+mn-lt"/>
              </a:rPr>
              <a:t>muội</a:t>
            </a:r>
            <a:r>
              <a:rPr lang="en-US" sz="3600" dirty="0" smtClean="0">
                <a:latin typeface="+mn-lt"/>
              </a:rPr>
              <a:t>  </a:t>
            </a:r>
            <a:r>
              <a:rPr lang="en-US" sz="3600" dirty="0">
                <a:latin typeface="+mn-lt"/>
              </a:rPr>
              <a:t>+ 2H</a:t>
            </a:r>
            <a:r>
              <a:rPr lang="en-US" sz="3600" baseline="-25000" dirty="0">
                <a:latin typeface="+mn-lt"/>
              </a:rPr>
              <a:t>2</a:t>
            </a:r>
            <a:endParaRPr lang="en-US" sz="3600" dirty="0">
              <a:latin typeface="+mn-lt"/>
            </a:endParaRPr>
          </a:p>
        </p:txBody>
      </p:sp>
      <p:sp>
        <p:nvSpPr>
          <p:cNvPr id="24" name="Line 46"/>
          <p:cNvSpPr>
            <a:spLocks noChangeShapeType="1"/>
          </p:cNvSpPr>
          <p:nvPr/>
        </p:nvSpPr>
        <p:spPr bwMode="auto">
          <a:xfrm>
            <a:off x="2755900" y="5940425"/>
            <a:ext cx="22733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p>
        </p:txBody>
      </p:sp>
      <p:sp>
        <p:nvSpPr>
          <p:cNvPr id="25" name="Text Box 47"/>
          <p:cNvSpPr txBox="1">
            <a:spLocks noChangeArrowheads="1"/>
          </p:cNvSpPr>
          <p:nvPr/>
        </p:nvSpPr>
        <p:spPr bwMode="auto">
          <a:xfrm>
            <a:off x="3429000" y="5558135"/>
            <a:ext cx="12573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2000" dirty="0">
                <a:latin typeface="+mn-lt"/>
              </a:rPr>
              <a:t>t</a:t>
            </a:r>
            <a:r>
              <a:rPr lang="en-US" sz="2000" baseline="30000" dirty="0">
                <a:latin typeface="+mn-lt"/>
              </a:rPr>
              <a:t>0</a:t>
            </a:r>
            <a:r>
              <a:rPr lang="en-US" sz="2000" dirty="0">
                <a:latin typeface="+mn-lt"/>
              </a:rPr>
              <a:t>C , </a:t>
            </a:r>
            <a:r>
              <a:rPr lang="en-US" sz="2000" dirty="0" err="1">
                <a:latin typeface="+mn-lt"/>
              </a:rPr>
              <a:t>xt</a:t>
            </a:r>
            <a:endParaRPr lang="en-US" sz="200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Right)">
                                      <p:cBhvr>
                                        <p:cTn id="13" dur="500"/>
                                        <p:tgtEl>
                                          <p:spTgt spid="6"/>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trips(downRight)">
                                      <p:cBhvr>
                                        <p:cTn id="16" dur="500"/>
                                        <p:tgtEl>
                                          <p:spTgt spid="5"/>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trips(downRight)">
                                      <p:cBhvr>
                                        <p:cTn id="19" dur="500"/>
                                        <p:tgtEl>
                                          <p:spTgt spid="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trips(downRight)">
                                      <p:cBhvr>
                                        <p:cTn id="24" dur="500"/>
                                        <p:tgtEl>
                                          <p:spTgt spid="8"/>
                                        </p:tgtEl>
                                      </p:cBhvr>
                                    </p:animEffect>
                                  </p:childTnLst>
                                </p:cTn>
                              </p:par>
                              <p:par>
                                <p:cTn id="25" presetID="18" presetClass="entr" presetSubtype="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downRight)">
                                      <p:cBhvr>
                                        <p:cTn id="27" dur="500"/>
                                        <p:tgtEl>
                                          <p:spTgt spid="10"/>
                                        </p:tgtEl>
                                      </p:cBhvr>
                                    </p:animEffect>
                                  </p:childTnLst>
                                </p:cTn>
                              </p:par>
                              <p:par>
                                <p:cTn id="28" presetID="18" presetClass="entr" presetSubtype="6"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strips(downRight)">
                                      <p:cBhvr>
                                        <p:cTn id="30" dur="500"/>
                                        <p:tgtEl>
                                          <p:spTgt spid="11"/>
                                        </p:tgtEl>
                                      </p:cBhvr>
                                    </p:animEffect>
                                  </p:childTnLst>
                                </p:cTn>
                              </p:par>
                              <p:par>
                                <p:cTn id="31" presetID="18" presetClass="entr" presetSubtype="6"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strips(downRight)">
                                      <p:cBhvr>
                                        <p:cTn id="33" dur="500"/>
                                        <p:tgtEl>
                                          <p:spTgt spid="12"/>
                                        </p:tgtEl>
                                      </p:cBhvr>
                                    </p:animEffect>
                                  </p:childTnLst>
                                </p:cTn>
                              </p:par>
                              <p:par>
                                <p:cTn id="34" presetID="18" presetClass="entr" presetSubtype="6"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strips(downRight)">
                                      <p:cBhvr>
                                        <p:cTn id="36" dur="500"/>
                                        <p:tgtEl>
                                          <p:spTgt spid="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8" presetClass="entr" presetSubtype="6"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strips(downRight)">
                                      <p:cBhvr>
                                        <p:cTn id="41" dur="500"/>
                                        <p:tgtEl>
                                          <p:spTgt spid="13"/>
                                        </p:tgtEl>
                                      </p:cBhvr>
                                    </p:animEffect>
                                  </p:childTnLst>
                                </p:cTn>
                              </p:par>
                              <p:par>
                                <p:cTn id="42" presetID="18" presetClass="entr" presetSubtype="6"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strips(downRight)">
                                      <p:cBhvr>
                                        <p:cTn id="44" dur="500"/>
                                        <p:tgtEl>
                                          <p:spTgt spid="16"/>
                                        </p:tgtEl>
                                      </p:cBhvr>
                                    </p:animEffect>
                                  </p:childTnLst>
                                </p:cTn>
                              </p:par>
                              <p:par>
                                <p:cTn id="45" presetID="18" presetClass="entr" presetSubtype="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strips(downRight)">
                                      <p:cBhvr>
                                        <p:cTn id="47" dur="500"/>
                                        <p:tgtEl>
                                          <p:spTgt spid="15"/>
                                        </p:tgtEl>
                                      </p:cBhvr>
                                    </p:animEffect>
                                  </p:childTnLst>
                                </p:cTn>
                              </p:par>
                              <p:par>
                                <p:cTn id="48" presetID="18" presetClass="entr" presetSubtype="6"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strips(downRight)">
                                      <p:cBhvr>
                                        <p:cTn id="50" dur="500"/>
                                        <p:tgtEl>
                                          <p:spTgt spid="17"/>
                                        </p:tgtEl>
                                      </p:cBhvr>
                                    </p:animEffect>
                                  </p:childTnLst>
                                </p:cTn>
                              </p:par>
                              <p:par>
                                <p:cTn id="51" presetID="18" presetClass="entr" presetSubtype="6"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strips(downRight)">
                                      <p:cBhvr>
                                        <p:cTn id="53" dur="500"/>
                                        <p:tgtEl>
                                          <p:spTgt spid="1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8" presetClass="entr" presetSubtype="6"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strips(downRight)">
                                      <p:cBhvr>
                                        <p:cTn id="58" dur="500"/>
                                        <p:tgtEl>
                                          <p:spTgt spid="18"/>
                                        </p:tgtEl>
                                      </p:cBhvr>
                                    </p:animEffect>
                                  </p:childTnLst>
                                </p:cTn>
                              </p:par>
                              <p:par>
                                <p:cTn id="59" presetID="18" presetClass="entr" presetSubtype="6"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strips(downRight)">
                                      <p:cBhvr>
                                        <p:cTn id="61" dur="500"/>
                                        <p:tgtEl>
                                          <p:spTgt spid="21"/>
                                        </p:tgtEl>
                                      </p:cBhvr>
                                    </p:animEffect>
                                  </p:childTnLst>
                                </p:cTn>
                              </p:par>
                              <p:par>
                                <p:cTn id="62" presetID="18" presetClass="entr" presetSubtype="6"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strips(downRight)">
                                      <p:cBhvr>
                                        <p:cTn id="64" dur="500"/>
                                        <p:tgtEl>
                                          <p:spTgt spid="19"/>
                                        </p:tgtEl>
                                      </p:cBhvr>
                                    </p:animEffect>
                                  </p:childTnLst>
                                </p:cTn>
                              </p:par>
                              <p:par>
                                <p:cTn id="65" presetID="18" presetClass="entr" presetSubtype="6"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strips(downRight)">
                                      <p:cBhvr>
                                        <p:cTn id="67" dur="500"/>
                                        <p:tgtEl>
                                          <p:spTgt spid="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8" presetClass="entr" presetSubtype="6"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strips(downRight)">
                                      <p:cBhvr>
                                        <p:cTn id="72" dur="500"/>
                                        <p:tgtEl>
                                          <p:spTgt spid="22"/>
                                        </p:tgtEl>
                                      </p:cBhvr>
                                    </p:animEffect>
                                  </p:childTnLst>
                                </p:cTn>
                              </p:par>
                              <p:par>
                                <p:cTn id="73" presetID="18" presetClass="entr" presetSubtype="6"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strips(downRight)">
                                      <p:cBhvr>
                                        <p:cTn id="75" dur="500"/>
                                        <p:tgtEl>
                                          <p:spTgt spid="25"/>
                                        </p:tgtEl>
                                      </p:cBhvr>
                                    </p:animEffect>
                                  </p:childTnLst>
                                </p:cTn>
                              </p:par>
                              <p:par>
                                <p:cTn id="76" presetID="18" presetClass="entr" presetSubtype="6"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strips(downRight)">
                                      <p:cBhvr>
                                        <p:cTn id="78" dur="500"/>
                                        <p:tgtEl>
                                          <p:spTgt spid="24"/>
                                        </p:tgtEl>
                                      </p:cBhvr>
                                    </p:animEffect>
                                  </p:childTnLst>
                                </p:cTn>
                              </p:par>
                              <p:par>
                                <p:cTn id="79" presetID="18" presetClass="entr" presetSubtype="6"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strips(downRight)">
                                      <p:cBhvr>
                                        <p:cTn id="8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8" grpId="0" animBg="1"/>
      <p:bldP spid="9" grpId="0" animBg="1"/>
      <p:bldP spid="10" grpId="0" animBg="1"/>
      <p:bldP spid="11" grpId="0"/>
      <p:bldP spid="12" grpId="0"/>
      <p:bldP spid="13" grpId="0" animBg="1"/>
      <p:bldP spid="14" grpId="0" animBg="1"/>
      <p:bldP spid="15" grpId="0" animBg="1"/>
      <p:bldP spid="16" grpId="0"/>
      <p:bldP spid="17" grpId="0"/>
      <p:bldP spid="18" grpId="0" animBg="1"/>
      <p:bldP spid="19" grpId="0" animBg="1"/>
      <p:bldP spid="20" grpId="0" animBg="1"/>
      <p:bldP spid="21" grpId="0"/>
      <p:bldP spid="22" grpId="0" animBg="1"/>
      <p:bldP spid="23" grpId="0" animBg="1"/>
      <p:bldP spid="24" grpId="0" animBg="1"/>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8" name="Text Box 6"/>
          <p:cNvSpPr txBox="1">
            <a:spLocks noChangeArrowheads="1"/>
          </p:cNvSpPr>
          <p:nvPr/>
        </p:nvSpPr>
        <p:spPr bwMode="auto">
          <a:xfrm>
            <a:off x="6400800" y="2819400"/>
            <a:ext cx="2667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200" b="1" dirty="0" err="1" smtClean="0">
                <a:solidFill>
                  <a:srgbClr val="FF0000"/>
                </a:solidFill>
                <a:latin typeface="+mj-lt"/>
              </a:rPr>
              <a:t>Hình</a:t>
            </a:r>
            <a:r>
              <a:rPr lang="en-US" sz="3200" b="1" dirty="0" smtClean="0">
                <a:solidFill>
                  <a:srgbClr val="FF0000"/>
                </a:solidFill>
                <a:latin typeface="+mj-lt"/>
              </a:rPr>
              <a:t> </a:t>
            </a:r>
            <a:r>
              <a:rPr lang="en-US" sz="3200" b="1" dirty="0" err="1" smtClean="0">
                <a:solidFill>
                  <a:srgbClr val="FF0000"/>
                </a:solidFill>
                <a:latin typeface="+mj-lt"/>
              </a:rPr>
              <a:t>ảnh</a:t>
            </a:r>
            <a:r>
              <a:rPr lang="en-US" sz="3200" b="1" dirty="0" smtClean="0">
                <a:solidFill>
                  <a:srgbClr val="FF0000"/>
                </a:solidFill>
                <a:latin typeface="+mj-lt"/>
              </a:rPr>
              <a:t> </a:t>
            </a:r>
          </a:p>
          <a:p>
            <a:pPr algn="ctr" eaLnBrk="1" hangingPunct="1">
              <a:spcBef>
                <a:spcPct val="50000"/>
              </a:spcBef>
            </a:pPr>
            <a:r>
              <a:rPr lang="en-US" sz="3200" b="1" dirty="0" err="1" smtClean="0">
                <a:solidFill>
                  <a:srgbClr val="FF0000"/>
                </a:solidFill>
                <a:latin typeface="+mj-lt"/>
              </a:rPr>
              <a:t>sản</a:t>
            </a:r>
            <a:r>
              <a:rPr lang="en-US" sz="3200" b="1" dirty="0" smtClean="0">
                <a:solidFill>
                  <a:srgbClr val="FF0000"/>
                </a:solidFill>
                <a:latin typeface="+mj-lt"/>
              </a:rPr>
              <a:t> </a:t>
            </a:r>
            <a:r>
              <a:rPr lang="en-US" sz="3200" b="1" dirty="0" err="1" smtClean="0">
                <a:solidFill>
                  <a:srgbClr val="FF0000"/>
                </a:solidFill>
                <a:latin typeface="+mj-lt"/>
              </a:rPr>
              <a:t>xuất</a:t>
            </a:r>
            <a:endParaRPr lang="en-US" sz="3200" b="1" dirty="0" smtClean="0">
              <a:solidFill>
                <a:srgbClr val="FF0000"/>
              </a:solidFill>
              <a:latin typeface="+mj-lt"/>
            </a:endParaRPr>
          </a:p>
          <a:p>
            <a:pPr algn="ctr" eaLnBrk="1" hangingPunct="1">
              <a:spcBef>
                <a:spcPct val="50000"/>
              </a:spcBef>
            </a:pPr>
            <a:r>
              <a:rPr lang="en-US" sz="3200" b="1" dirty="0" smtClean="0">
                <a:solidFill>
                  <a:srgbClr val="FF0000"/>
                </a:solidFill>
                <a:latin typeface="+mj-lt"/>
              </a:rPr>
              <a:t>Than </a:t>
            </a:r>
            <a:r>
              <a:rPr lang="en-US" sz="3200" b="1" dirty="0" err="1" smtClean="0">
                <a:solidFill>
                  <a:srgbClr val="FF0000"/>
                </a:solidFill>
                <a:latin typeface="+mj-lt"/>
              </a:rPr>
              <a:t>tổ</a:t>
            </a:r>
            <a:r>
              <a:rPr lang="en-US" sz="3200" b="1" dirty="0" smtClean="0">
                <a:solidFill>
                  <a:srgbClr val="FF0000"/>
                </a:solidFill>
                <a:latin typeface="+mj-lt"/>
              </a:rPr>
              <a:t> </a:t>
            </a:r>
            <a:r>
              <a:rPr lang="en-US" sz="3200" b="1" dirty="0" err="1" smtClean="0">
                <a:solidFill>
                  <a:srgbClr val="FF0000"/>
                </a:solidFill>
                <a:latin typeface="+mj-lt"/>
              </a:rPr>
              <a:t>ong</a:t>
            </a:r>
            <a:r>
              <a:rPr lang="en-US" sz="3200" b="1" dirty="0" smtClean="0">
                <a:solidFill>
                  <a:srgbClr val="FF0000"/>
                </a:solidFill>
                <a:latin typeface="+mj-lt"/>
              </a:rPr>
              <a:t> </a:t>
            </a:r>
            <a:endParaRPr lang="en-US" sz="3200" b="1" dirty="0">
              <a:solidFill>
                <a:srgbClr val="FF0000"/>
              </a:solidFill>
              <a:latin typeface="+mj-lt"/>
            </a:endParaRPr>
          </a:p>
        </p:txBody>
      </p:sp>
      <p:pic>
        <p:nvPicPr>
          <p:cNvPr id="17410" name="Picture 2" descr="D:\CACBON\gia-gas-tang-bep-than-to-ong-tai-xuat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39"/>
            <a:ext cx="6400800" cy="3668939"/>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D:\CACBON\than-to-ong-tai-xuo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05225"/>
            <a:ext cx="6400800" cy="3152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6438"/>
                                        </p:tgtEl>
                                        <p:attrNameLst>
                                          <p:attrName>style.visibility</p:attrName>
                                        </p:attrNameLst>
                                      </p:cBhvr>
                                      <p:to>
                                        <p:strVal val="visible"/>
                                      </p:to>
                                    </p:set>
                                    <p:animEffect transition="in" filter="box(in)">
                                      <p:cBhvr>
                                        <p:cTn id="7" dur="500"/>
                                        <p:tgtEl>
                                          <p:spTgt spid="146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8"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533400" y="228600"/>
            <a:ext cx="822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3600" b="1" dirty="0" err="1" smtClean="0">
                <a:solidFill>
                  <a:schemeClr val="bg1"/>
                </a:solidFill>
                <a:latin typeface="+mj-lt"/>
              </a:rPr>
              <a:t>Hình</a:t>
            </a:r>
            <a:r>
              <a:rPr lang="en-US" sz="3600" b="1" dirty="0" smtClean="0">
                <a:solidFill>
                  <a:schemeClr val="bg1"/>
                </a:solidFill>
                <a:latin typeface="+mj-lt"/>
              </a:rPr>
              <a:t> </a:t>
            </a:r>
            <a:r>
              <a:rPr lang="en-US" sz="3600" b="1" dirty="0" err="1" smtClean="0">
                <a:solidFill>
                  <a:schemeClr val="bg1"/>
                </a:solidFill>
                <a:latin typeface="+mj-lt"/>
              </a:rPr>
              <a:t>ảnh</a:t>
            </a:r>
            <a:r>
              <a:rPr lang="en-US" sz="3600" b="1" dirty="0" smtClean="0">
                <a:solidFill>
                  <a:schemeClr val="bg1"/>
                </a:solidFill>
                <a:latin typeface="+mj-lt"/>
              </a:rPr>
              <a:t> </a:t>
            </a:r>
            <a:r>
              <a:rPr lang="en-US" sz="3600" b="1" dirty="0" err="1" smtClean="0">
                <a:solidFill>
                  <a:schemeClr val="bg1"/>
                </a:solidFill>
                <a:latin typeface="+mj-lt"/>
              </a:rPr>
              <a:t>khai</a:t>
            </a:r>
            <a:r>
              <a:rPr lang="en-US" sz="3600" b="1" dirty="0" smtClean="0">
                <a:solidFill>
                  <a:schemeClr val="bg1"/>
                </a:solidFill>
                <a:latin typeface="+mj-lt"/>
              </a:rPr>
              <a:t> </a:t>
            </a:r>
            <a:r>
              <a:rPr lang="en-US" sz="3600" b="1" dirty="0" err="1" smtClean="0">
                <a:solidFill>
                  <a:schemeClr val="bg1"/>
                </a:solidFill>
                <a:latin typeface="+mj-lt"/>
              </a:rPr>
              <a:t>thác</a:t>
            </a:r>
            <a:r>
              <a:rPr lang="en-US" sz="3600" b="1" dirty="0" smtClean="0">
                <a:solidFill>
                  <a:schemeClr val="bg1"/>
                </a:solidFill>
                <a:latin typeface="+mj-lt"/>
              </a:rPr>
              <a:t> </a:t>
            </a:r>
            <a:r>
              <a:rPr lang="en-US" sz="3600" b="1" dirty="0" err="1" smtClean="0">
                <a:solidFill>
                  <a:schemeClr val="bg1"/>
                </a:solidFill>
                <a:latin typeface="+mj-lt"/>
              </a:rPr>
              <a:t>mỏ</a:t>
            </a:r>
            <a:r>
              <a:rPr lang="en-US" sz="3600" b="1" dirty="0" smtClean="0">
                <a:solidFill>
                  <a:schemeClr val="bg1"/>
                </a:solidFill>
                <a:latin typeface="+mj-lt"/>
              </a:rPr>
              <a:t> than </a:t>
            </a:r>
            <a:r>
              <a:rPr lang="en-US" sz="3600" b="1" dirty="0" err="1" smtClean="0">
                <a:solidFill>
                  <a:schemeClr val="bg1"/>
                </a:solidFill>
                <a:latin typeface="+mj-lt"/>
              </a:rPr>
              <a:t>lộ</a:t>
            </a:r>
            <a:r>
              <a:rPr lang="en-US" sz="3600" b="1" dirty="0" smtClean="0">
                <a:solidFill>
                  <a:schemeClr val="bg1"/>
                </a:solidFill>
                <a:latin typeface="+mj-lt"/>
              </a:rPr>
              <a:t> </a:t>
            </a:r>
            <a:r>
              <a:rPr lang="en-US" sz="3600" b="1" dirty="0" err="1" smtClean="0">
                <a:solidFill>
                  <a:schemeClr val="bg1"/>
                </a:solidFill>
                <a:latin typeface="+mj-lt"/>
              </a:rPr>
              <a:t>thiên</a:t>
            </a:r>
            <a:endParaRPr lang="en-US" sz="3600" b="1" dirty="0">
              <a:solidFill>
                <a:schemeClr val="bg1"/>
              </a:solidFill>
              <a:latin typeface="+mj-lt"/>
            </a:endParaRPr>
          </a:p>
        </p:txBody>
      </p:sp>
      <p:pic>
        <p:nvPicPr>
          <p:cNvPr id="18434" name="Picture 2" descr="D:\CACBON\mỏ th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0438"/>
            <a:ext cx="9144000" cy="58975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94" y="76200"/>
            <a:ext cx="8558906" cy="1143000"/>
          </a:xfrm>
        </p:spPr>
        <p:txBody>
          <a:bodyPr/>
          <a:lstStyle/>
          <a:p>
            <a:r>
              <a:rPr lang="en-US" sz="3600" b="1" dirty="0" err="1" smtClean="0">
                <a:solidFill>
                  <a:schemeClr val="bg1"/>
                </a:solidFill>
              </a:rPr>
              <a:t>Hình</a:t>
            </a:r>
            <a:r>
              <a:rPr lang="en-US" sz="3600" b="1" dirty="0" smtClean="0">
                <a:solidFill>
                  <a:schemeClr val="bg1"/>
                </a:solidFill>
              </a:rPr>
              <a:t> </a:t>
            </a:r>
            <a:r>
              <a:rPr lang="en-US" sz="3600" b="1" dirty="0" err="1" smtClean="0">
                <a:solidFill>
                  <a:schemeClr val="bg1"/>
                </a:solidFill>
              </a:rPr>
              <a:t>ảnh</a:t>
            </a:r>
            <a:r>
              <a:rPr lang="en-US" sz="3600" b="1" dirty="0" smtClean="0">
                <a:solidFill>
                  <a:schemeClr val="bg1"/>
                </a:solidFill>
              </a:rPr>
              <a:t> </a:t>
            </a:r>
            <a:r>
              <a:rPr lang="en-US" sz="3600" b="1" dirty="0" err="1" smtClean="0">
                <a:solidFill>
                  <a:schemeClr val="bg1"/>
                </a:solidFill>
              </a:rPr>
              <a:t>khai</a:t>
            </a:r>
            <a:r>
              <a:rPr lang="en-US" sz="3600" b="1" dirty="0" smtClean="0">
                <a:solidFill>
                  <a:schemeClr val="bg1"/>
                </a:solidFill>
              </a:rPr>
              <a:t> </a:t>
            </a:r>
            <a:r>
              <a:rPr lang="en-US" sz="3600" b="1" dirty="0" err="1" smtClean="0">
                <a:solidFill>
                  <a:schemeClr val="bg1"/>
                </a:solidFill>
              </a:rPr>
              <a:t>thác</a:t>
            </a:r>
            <a:r>
              <a:rPr lang="en-US" sz="3600" b="1" dirty="0" smtClean="0">
                <a:solidFill>
                  <a:schemeClr val="bg1"/>
                </a:solidFill>
              </a:rPr>
              <a:t> </a:t>
            </a:r>
            <a:r>
              <a:rPr lang="en-US" sz="3600" b="1" dirty="0" err="1" smtClean="0">
                <a:solidFill>
                  <a:schemeClr val="bg1"/>
                </a:solidFill>
              </a:rPr>
              <a:t>mỏ</a:t>
            </a:r>
            <a:r>
              <a:rPr lang="en-US" sz="3600" b="1" dirty="0" smtClean="0">
                <a:solidFill>
                  <a:schemeClr val="bg1"/>
                </a:solidFill>
              </a:rPr>
              <a:t> than </a:t>
            </a:r>
            <a:r>
              <a:rPr lang="en-US" sz="3600" b="1" dirty="0" err="1" smtClean="0">
                <a:solidFill>
                  <a:schemeClr val="bg1"/>
                </a:solidFill>
              </a:rPr>
              <a:t>lộ</a:t>
            </a:r>
            <a:r>
              <a:rPr lang="en-US" sz="3600" b="1" dirty="0" smtClean="0">
                <a:solidFill>
                  <a:schemeClr val="bg1"/>
                </a:solidFill>
              </a:rPr>
              <a:t> </a:t>
            </a:r>
            <a:r>
              <a:rPr lang="en-US" sz="3600" b="1" dirty="0" err="1" smtClean="0">
                <a:solidFill>
                  <a:schemeClr val="bg1"/>
                </a:solidFill>
              </a:rPr>
              <a:t>thiên</a:t>
            </a:r>
            <a:endParaRPr lang="en-US" sz="3600" b="1" dirty="0">
              <a:solidFill>
                <a:schemeClr val="bg1"/>
              </a:solidFill>
            </a:endParaRPr>
          </a:p>
        </p:txBody>
      </p:sp>
      <p:pic>
        <p:nvPicPr>
          <p:cNvPr id="19458" name="Picture 2" descr="D:\CACBON\L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894" y="1222296"/>
            <a:ext cx="8939906" cy="5559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404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08038"/>
          </a:xfrm>
        </p:spPr>
        <p:txBody>
          <a:bodyPr/>
          <a:lstStyle/>
          <a:p>
            <a:r>
              <a:rPr lang="en-US" b="1" dirty="0" err="1" smtClean="0">
                <a:solidFill>
                  <a:schemeClr val="bg1"/>
                </a:solidFill>
              </a:rPr>
              <a:t>Nội</a:t>
            </a:r>
            <a:r>
              <a:rPr lang="en-US" b="1" dirty="0" smtClean="0">
                <a:solidFill>
                  <a:schemeClr val="bg1"/>
                </a:solidFill>
              </a:rPr>
              <a:t> dung </a:t>
            </a:r>
            <a:r>
              <a:rPr lang="en-US" b="1" dirty="0" err="1" smtClean="0">
                <a:solidFill>
                  <a:schemeClr val="bg1"/>
                </a:solidFill>
              </a:rPr>
              <a:t>bài</a:t>
            </a:r>
            <a:r>
              <a:rPr lang="en-US" b="1" dirty="0" smtClean="0">
                <a:solidFill>
                  <a:schemeClr val="bg1"/>
                </a:solidFill>
              </a:rPr>
              <a:t> </a:t>
            </a:r>
            <a:r>
              <a:rPr lang="en-US" b="1" dirty="0" err="1" smtClean="0">
                <a:solidFill>
                  <a:schemeClr val="bg1"/>
                </a:solidFill>
              </a:rPr>
              <a:t>học</a:t>
            </a:r>
            <a:endParaRPr lang="en-US" b="1"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43699180"/>
              </p:ext>
            </p:extLst>
          </p:nvPr>
        </p:nvGraphicFramePr>
        <p:xfrm>
          <a:off x="152400" y="1447800"/>
          <a:ext cx="86868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57200" y="1777425"/>
            <a:ext cx="298480" cy="584775"/>
          </a:xfrm>
          <a:prstGeom prst="rect">
            <a:avLst/>
          </a:prstGeom>
          <a:noFill/>
        </p:spPr>
        <p:txBody>
          <a:bodyPr wrap="none" rtlCol="0">
            <a:spAutoFit/>
          </a:bodyPr>
          <a:lstStyle/>
          <a:p>
            <a:r>
              <a:rPr lang="en-US" sz="3200" dirty="0" smtClean="0"/>
              <a:t>I</a:t>
            </a:r>
            <a:endParaRPr lang="en-US" sz="3200" dirty="0"/>
          </a:p>
        </p:txBody>
      </p:sp>
      <p:sp>
        <p:nvSpPr>
          <p:cNvPr id="6" name="TextBox 5"/>
          <p:cNvSpPr txBox="1"/>
          <p:nvPr/>
        </p:nvSpPr>
        <p:spPr>
          <a:xfrm>
            <a:off x="883108" y="2768025"/>
            <a:ext cx="412292" cy="584775"/>
          </a:xfrm>
          <a:prstGeom prst="rect">
            <a:avLst/>
          </a:prstGeom>
          <a:noFill/>
        </p:spPr>
        <p:txBody>
          <a:bodyPr wrap="none" rtlCol="0">
            <a:spAutoFit/>
          </a:bodyPr>
          <a:lstStyle/>
          <a:p>
            <a:r>
              <a:rPr lang="en-US" sz="3200" dirty="0" smtClean="0"/>
              <a:t>II</a:t>
            </a:r>
            <a:endParaRPr lang="en-US" sz="3200" dirty="0"/>
          </a:p>
        </p:txBody>
      </p:sp>
      <p:sp>
        <p:nvSpPr>
          <p:cNvPr id="7" name="TextBox 6"/>
          <p:cNvSpPr txBox="1"/>
          <p:nvPr/>
        </p:nvSpPr>
        <p:spPr>
          <a:xfrm>
            <a:off x="944880" y="3733800"/>
            <a:ext cx="526106" cy="584775"/>
          </a:xfrm>
          <a:prstGeom prst="rect">
            <a:avLst/>
          </a:prstGeom>
          <a:noFill/>
        </p:spPr>
        <p:txBody>
          <a:bodyPr wrap="none" rtlCol="0">
            <a:spAutoFit/>
          </a:bodyPr>
          <a:lstStyle/>
          <a:p>
            <a:r>
              <a:rPr lang="en-US" sz="3200" dirty="0" smtClean="0"/>
              <a:t>III</a:t>
            </a:r>
            <a:endParaRPr lang="en-US" sz="3200" dirty="0"/>
          </a:p>
        </p:txBody>
      </p:sp>
      <p:sp>
        <p:nvSpPr>
          <p:cNvPr id="8" name="TextBox 7"/>
          <p:cNvSpPr txBox="1"/>
          <p:nvPr/>
        </p:nvSpPr>
        <p:spPr>
          <a:xfrm>
            <a:off x="799007" y="4673025"/>
            <a:ext cx="572593" cy="584775"/>
          </a:xfrm>
          <a:prstGeom prst="rect">
            <a:avLst/>
          </a:prstGeom>
          <a:noFill/>
        </p:spPr>
        <p:txBody>
          <a:bodyPr wrap="none" rtlCol="0">
            <a:spAutoFit/>
          </a:bodyPr>
          <a:lstStyle/>
          <a:p>
            <a:r>
              <a:rPr lang="en-US" sz="3200" dirty="0" smtClean="0"/>
              <a:t>IV</a:t>
            </a:r>
            <a:endParaRPr lang="en-US" sz="3200" dirty="0"/>
          </a:p>
        </p:txBody>
      </p:sp>
      <p:sp>
        <p:nvSpPr>
          <p:cNvPr id="9" name="TextBox 8"/>
          <p:cNvSpPr txBox="1"/>
          <p:nvPr/>
        </p:nvSpPr>
        <p:spPr>
          <a:xfrm>
            <a:off x="349021" y="5638800"/>
            <a:ext cx="458780" cy="584775"/>
          </a:xfrm>
          <a:prstGeom prst="rect">
            <a:avLst/>
          </a:prstGeom>
          <a:noFill/>
        </p:spPr>
        <p:txBody>
          <a:bodyPr wrap="none" rtlCol="0">
            <a:spAutoFit/>
          </a:bodyPr>
          <a:lstStyle/>
          <a:p>
            <a:r>
              <a:rPr lang="en-US" sz="3200" dirty="0" smtClean="0"/>
              <a:t>V</a:t>
            </a:r>
            <a:endParaRPr lang="en-US" sz="3200" dirty="0"/>
          </a:p>
        </p:txBody>
      </p:sp>
    </p:spTree>
    <p:extLst>
      <p:ext uri="{BB962C8B-B14F-4D97-AF65-F5344CB8AC3E}">
        <p14:creationId xmlns:p14="http://schemas.microsoft.com/office/powerpoint/2010/main" val="1964827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434" name="Picture 2" descr="D:\CACBON\images776064_1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200400"/>
            <a:ext cx="4572000" cy="3031435"/>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D:\CACBON\image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4558859" cy="3033713"/>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D:\CACBON\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41" y="3173133"/>
            <a:ext cx="4482659" cy="3059502"/>
          </a:xfrm>
          <a:prstGeom prst="rect">
            <a:avLst/>
          </a:prstGeom>
          <a:noFill/>
          <a:extLst>
            <a:ext uri="{909E8E84-426E-40DD-AFC4-6F175D3DCCD1}">
              <a14:hiddenFill xmlns:a14="http://schemas.microsoft.com/office/drawing/2010/main">
                <a:solidFill>
                  <a:srgbClr val="FFFFFF"/>
                </a:solidFill>
              </a14:hiddenFill>
            </a:ext>
          </a:extLst>
        </p:spPr>
      </p:pic>
      <p:pic>
        <p:nvPicPr>
          <p:cNvPr id="18437" name="Picture 5" descr="D:\CACBON\images616656_Pho_CT_C_nganh_than_kiem_t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76200"/>
            <a:ext cx="4572000" cy="31208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 y="6248400"/>
            <a:ext cx="9220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err="1" smtClean="0">
                <a:solidFill>
                  <a:srgbClr val="FF0000"/>
                </a:solidFill>
              </a:rPr>
              <a:t>Hình</a:t>
            </a:r>
            <a:r>
              <a:rPr lang="en-US" sz="3200" b="1" dirty="0" smtClean="0">
                <a:solidFill>
                  <a:srgbClr val="FF0000"/>
                </a:solidFill>
              </a:rPr>
              <a:t> </a:t>
            </a:r>
            <a:r>
              <a:rPr lang="en-US" sz="3200" b="1" dirty="0" err="1" smtClean="0">
                <a:solidFill>
                  <a:srgbClr val="FF0000"/>
                </a:solidFill>
              </a:rPr>
              <a:t>ảnh</a:t>
            </a:r>
            <a:r>
              <a:rPr lang="en-US" sz="3200" b="1" dirty="0" smtClean="0">
                <a:solidFill>
                  <a:srgbClr val="FF0000"/>
                </a:solidFill>
              </a:rPr>
              <a:t> </a:t>
            </a:r>
            <a:r>
              <a:rPr lang="en-US" sz="3200" b="1" dirty="0" err="1" smtClean="0">
                <a:solidFill>
                  <a:srgbClr val="FF0000"/>
                </a:solidFill>
              </a:rPr>
              <a:t>khai</a:t>
            </a:r>
            <a:r>
              <a:rPr lang="en-US" sz="3200" b="1" dirty="0" smtClean="0">
                <a:solidFill>
                  <a:srgbClr val="FF0000"/>
                </a:solidFill>
              </a:rPr>
              <a:t> </a:t>
            </a:r>
            <a:r>
              <a:rPr lang="en-US" sz="3200" b="1" dirty="0" err="1" smtClean="0">
                <a:solidFill>
                  <a:srgbClr val="FF0000"/>
                </a:solidFill>
              </a:rPr>
              <a:t>thác</a:t>
            </a:r>
            <a:r>
              <a:rPr lang="en-US" sz="3200" b="1" dirty="0" smtClean="0">
                <a:solidFill>
                  <a:srgbClr val="FF0000"/>
                </a:solidFill>
              </a:rPr>
              <a:t> than </a:t>
            </a:r>
            <a:r>
              <a:rPr lang="en-US" sz="3200" b="1" dirty="0" err="1" smtClean="0">
                <a:solidFill>
                  <a:srgbClr val="FF0000"/>
                </a:solidFill>
              </a:rPr>
              <a:t>trong</a:t>
            </a:r>
            <a:r>
              <a:rPr lang="en-US" sz="3200" b="1" dirty="0" smtClean="0">
                <a:solidFill>
                  <a:srgbClr val="FF0000"/>
                </a:solidFill>
              </a:rPr>
              <a:t> </a:t>
            </a:r>
            <a:r>
              <a:rPr lang="en-US" sz="3200" b="1" dirty="0" err="1" smtClean="0">
                <a:solidFill>
                  <a:srgbClr val="FF0000"/>
                </a:solidFill>
              </a:rPr>
              <a:t>hầm</a:t>
            </a:r>
            <a:r>
              <a:rPr lang="en-US" sz="3200" b="1" dirty="0" smtClean="0">
                <a:solidFill>
                  <a:srgbClr val="FF0000"/>
                </a:solidFill>
              </a:rPr>
              <a:t> </a:t>
            </a:r>
            <a:r>
              <a:rPr lang="en-US" sz="3200" b="1" dirty="0" err="1" smtClean="0">
                <a:solidFill>
                  <a:srgbClr val="FF0000"/>
                </a:solidFill>
              </a:rPr>
              <a:t>mỏ</a:t>
            </a:r>
            <a:endParaRPr lang="en-US" sz="3200" b="1" dirty="0">
              <a:solidFill>
                <a:srgbClr val="FF0000"/>
              </a:solidFill>
            </a:endParaRPr>
          </a:p>
        </p:txBody>
      </p:sp>
    </p:spTree>
    <p:extLst>
      <p:ext uri="{BB962C8B-B14F-4D97-AF65-F5344CB8AC3E}">
        <p14:creationId xmlns:p14="http://schemas.microsoft.com/office/powerpoint/2010/main" val="1542156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20000"/>
            <a:lum/>
          </a:blip>
          <a:srcRect/>
          <a:stretch>
            <a:fillRect/>
          </a:stretch>
        </a:blipFill>
        <a:effectLst/>
      </p:bgPr>
    </p:bg>
    <p:spTree>
      <p:nvGrpSpPr>
        <p:cNvPr id="1" name=""/>
        <p:cNvGrpSpPr/>
        <p:nvPr/>
      </p:nvGrpSpPr>
      <p:grpSpPr>
        <a:xfrm>
          <a:off x="0" y="0"/>
          <a:ext cx="0" cy="0"/>
          <a:chOff x="0" y="0"/>
          <a:chExt cx="0" cy="0"/>
        </a:xfrm>
      </p:grpSpPr>
      <p:pic>
        <p:nvPicPr>
          <p:cNvPr id="21535" name="Picture 31"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6713" y="1039813"/>
            <a:ext cx="2108200" cy="560387"/>
          </a:xfrm>
          <a:prstGeom prst="rect">
            <a:avLst/>
          </a:prstGeom>
          <a:noFill/>
          <a:extLst>
            <a:ext uri="{909E8E84-426E-40DD-AFC4-6F175D3DCCD1}">
              <a14:hiddenFill xmlns:a14="http://schemas.microsoft.com/office/drawing/2010/main">
                <a:solidFill>
                  <a:srgbClr val="FFFFFF"/>
                </a:solidFill>
              </a14:hiddenFill>
            </a:ext>
          </a:extLst>
        </p:spPr>
      </p:pic>
      <p:pic>
        <p:nvPicPr>
          <p:cNvPr id="21534" name="Picture 30"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6713" y="0"/>
            <a:ext cx="1406525" cy="1296988"/>
          </a:xfrm>
          <a:prstGeom prst="rect">
            <a:avLst/>
          </a:prstGeom>
          <a:noFill/>
          <a:extLst>
            <a:ext uri="{909E8E84-426E-40DD-AFC4-6F175D3DCCD1}">
              <a14:hiddenFill xmlns:a14="http://schemas.microsoft.com/office/drawing/2010/main">
                <a:solidFill>
                  <a:srgbClr val="FFFFFF"/>
                </a:solidFill>
              </a14:hiddenFill>
            </a:ext>
          </a:extLst>
        </p:spPr>
      </p:pic>
      <p:pic>
        <p:nvPicPr>
          <p:cNvPr id="21533" name="Picture 29" descr="Co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30513" y="398463"/>
            <a:ext cx="206375" cy="804862"/>
          </a:xfrm>
          <a:prstGeom prst="rect">
            <a:avLst/>
          </a:prstGeom>
          <a:noFill/>
          <a:extLst>
            <a:ext uri="{909E8E84-426E-40DD-AFC4-6F175D3DCCD1}">
              <a14:hiddenFill xmlns:a14="http://schemas.microsoft.com/office/drawing/2010/main">
                <a:solidFill>
                  <a:srgbClr val="FFFFFF"/>
                </a:solidFill>
              </a14:hiddenFill>
            </a:ext>
          </a:extLst>
        </p:spPr>
      </p:pic>
      <p:pic>
        <p:nvPicPr>
          <p:cNvPr id="21532" name="Picture 28" descr="Cov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35150" y="541338"/>
            <a:ext cx="1146175" cy="836612"/>
          </a:xfrm>
          <a:prstGeom prst="rect">
            <a:avLst/>
          </a:prstGeom>
          <a:noFill/>
          <a:extLst>
            <a:ext uri="{909E8E84-426E-40DD-AFC4-6F175D3DCCD1}">
              <a14:hiddenFill xmlns:a14="http://schemas.microsoft.com/office/drawing/2010/main">
                <a:solidFill>
                  <a:srgbClr val="FFFFFF"/>
                </a:solidFill>
              </a14:hiddenFill>
            </a:ext>
          </a:extLst>
        </p:spPr>
      </p:pic>
      <p:pic>
        <p:nvPicPr>
          <p:cNvPr id="21531" name="Picture 27" descr="Cov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44738" y="1127125"/>
            <a:ext cx="669925" cy="866775"/>
          </a:xfrm>
          <a:prstGeom prst="rect">
            <a:avLst/>
          </a:prstGeom>
          <a:noFill/>
          <a:extLst>
            <a:ext uri="{909E8E84-426E-40DD-AFC4-6F175D3DCCD1}">
              <a14:hiddenFill xmlns:a14="http://schemas.microsoft.com/office/drawing/2010/main">
                <a:solidFill>
                  <a:srgbClr val="FFFFFF"/>
                </a:solidFill>
              </a14:hiddenFill>
            </a:ext>
          </a:extLst>
        </p:spPr>
      </p:pic>
      <p:pic>
        <p:nvPicPr>
          <p:cNvPr id="21530" name="Picture 26" descr="Cov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3425" y="1277938"/>
            <a:ext cx="1706563" cy="1098550"/>
          </a:xfrm>
          <a:prstGeom prst="rect">
            <a:avLst/>
          </a:prstGeom>
          <a:noFill/>
          <a:extLst>
            <a:ext uri="{909E8E84-426E-40DD-AFC4-6F175D3DCCD1}">
              <a14:hiddenFill xmlns:a14="http://schemas.microsoft.com/office/drawing/2010/main">
                <a:solidFill>
                  <a:srgbClr val="FFFFFF"/>
                </a:solidFill>
              </a14:hiddenFill>
            </a:ext>
          </a:extLst>
        </p:spPr>
      </p:pic>
      <p:pic>
        <p:nvPicPr>
          <p:cNvPr id="21529" name="Picture 25" descr="Cov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08225" y="1820863"/>
            <a:ext cx="2111375" cy="1912937"/>
          </a:xfrm>
          <a:prstGeom prst="rect">
            <a:avLst/>
          </a:prstGeom>
          <a:noFill/>
          <a:extLst>
            <a:ext uri="{909E8E84-426E-40DD-AFC4-6F175D3DCCD1}">
              <a14:hiddenFill xmlns:a14="http://schemas.microsoft.com/office/drawing/2010/main">
                <a:solidFill>
                  <a:srgbClr val="FFFFFF"/>
                </a:solidFill>
              </a14:hiddenFill>
            </a:ext>
          </a:extLst>
        </p:spPr>
      </p:pic>
      <p:pic>
        <p:nvPicPr>
          <p:cNvPr id="21528" name="Picture 24" descr="Cove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71588" y="2366963"/>
            <a:ext cx="1487487" cy="1327150"/>
          </a:xfrm>
          <a:prstGeom prst="rect">
            <a:avLst/>
          </a:prstGeom>
          <a:noFill/>
          <a:extLst>
            <a:ext uri="{909E8E84-426E-40DD-AFC4-6F175D3DCCD1}">
              <a14:hiddenFill xmlns:a14="http://schemas.microsoft.com/office/drawing/2010/main">
                <a:solidFill>
                  <a:srgbClr val="FFFFFF"/>
                </a:solidFill>
              </a14:hiddenFill>
            </a:ext>
          </a:extLst>
        </p:spPr>
      </p:pic>
      <p:pic>
        <p:nvPicPr>
          <p:cNvPr id="21527" name="Picture 23" descr="Cove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7325" y="2943225"/>
            <a:ext cx="2379663" cy="739775"/>
          </a:xfrm>
          <a:prstGeom prst="rect">
            <a:avLst/>
          </a:prstGeom>
          <a:noFill/>
          <a:extLst>
            <a:ext uri="{909E8E84-426E-40DD-AFC4-6F175D3DCCD1}">
              <a14:hiddenFill xmlns:a14="http://schemas.microsoft.com/office/drawing/2010/main">
                <a:solidFill>
                  <a:srgbClr val="FFFFFF"/>
                </a:solidFill>
              </a14:hiddenFill>
            </a:ext>
          </a:extLst>
        </p:spPr>
      </p:pic>
      <p:pic>
        <p:nvPicPr>
          <p:cNvPr id="21526" name="Picture 22" descr="Cove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8600" y="3403600"/>
            <a:ext cx="2116138" cy="736600"/>
          </a:xfrm>
          <a:prstGeom prst="rect">
            <a:avLst/>
          </a:prstGeom>
          <a:noFill/>
          <a:extLst>
            <a:ext uri="{909E8E84-426E-40DD-AFC4-6F175D3DCCD1}">
              <a14:hiddenFill xmlns:a14="http://schemas.microsoft.com/office/drawing/2010/main">
                <a:solidFill>
                  <a:srgbClr val="FFFFFF"/>
                </a:solidFill>
              </a14:hiddenFill>
            </a:ext>
          </a:extLst>
        </p:spPr>
      </p:pic>
      <p:pic>
        <p:nvPicPr>
          <p:cNvPr id="21525" name="Picture 21" descr="Cove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0513" y="3598863"/>
            <a:ext cx="2125662" cy="1214437"/>
          </a:xfrm>
          <a:prstGeom prst="rect">
            <a:avLst/>
          </a:prstGeom>
          <a:noFill/>
          <a:extLst>
            <a:ext uri="{909E8E84-426E-40DD-AFC4-6F175D3DCCD1}">
              <a14:hiddenFill xmlns:a14="http://schemas.microsoft.com/office/drawing/2010/main">
                <a:solidFill>
                  <a:srgbClr val="FFFFFF"/>
                </a:solidFill>
              </a14:hiddenFill>
            </a:ext>
          </a:extLst>
        </p:spPr>
      </p:pic>
      <p:pic>
        <p:nvPicPr>
          <p:cNvPr id="21524" name="Picture 20" descr="Cove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52500" y="3598863"/>
            <a:ext cx="1816100" cy="1947862"/>
          </a:xfrm>
          <a:prstGeom prst="rect">
            <a:avLst/>
          </a:prstGeom>
          <a:noFill/>
          <a:extLst>
            <a:ext uri="{909E8E84-426E-40DD-AFC4-6F175D3DCCD1}">
              <a14:hiddenFill xmlns:a14="http://schemas.microsoft.com/office/drawing/2010/main">
                <a:solidFill>
                  <a:srgbClr val="FFFFFF"/>
                </a:solidFill>
              </a14:hiddenFill>
            </a:ext>
          </a:extLst>
        </p:spPr>
      </p:pic>
      <p:pic>
        <p:nvPicPr>
          <p:cNvPr id="21523" name="Picture 19" descr="Cove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195513" y="3422650"/>
            <a:ext cx="2224087" cy="457200"/>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descr="Cove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28838" y="5464175"/>
            <a:ext cx="1011237" cy="1011238"/>
          </a:xfrm>
          <a:prstGeom prst="rect">
            <a:avLst/>
          </a:prstGeom>
          <a:noFill/>
          <a:extLst>
            <a:ext uri="{909E8E84-426E-40DD-AFC4-6F175D3DCCD1}">
              <a14:hiddenFill xmlns:a14="http://schemas.microsoft.com/office/drawing/2010/main">
                <a:solidFill>
                  <a:srgbClr val="FFFFFF"/>
                </a:solidFill>
              </a14:hiddenFill>
            </a:ext>
          </a:extLst>
        </p:spPr>
      </p:pic>
      <p:pic>
        <p:nvPicPr>
          <p:cNvPr id="21521" name="Picture 17" descr="Cove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055938" y="5557838"/>
            <a:ext cx="995362" cy="1258887"/>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ove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049588" y="5129213"/>
            <a:ext cx="1509712" cy="855662"/>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710113" y="5595938"/>
            <a:ext cx="1558925" cy="1258887"/>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740400" y="5508625"/>
            <a:ext cx="1312863" cy="908050"/>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452938" y="5260975"/>
            <a:ext cx="1365250" cy="723900"/>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233863" y="3476625"/>
            <a:ext cx="476250" cy="256222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353175" y="2906713"/>
            <a:ext cx="2595563" cy="2179637"/>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156325" y="2439988"/>
            <a:ext cx="2235200" cy="1584325"/>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233863" y="3429000"/>
            <a:ext cx="2254250" cy="650875"/>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156325" y="1760538"/>
            <a:ext cx="1919288" cy="473075"/>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156325" y="1020763"/>
            <a:ext cx="1306513" cy="827087"/>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5905500" y="488950"/>
            <a:ext cx="955675" cy="136525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224338" y="1616075"/>
            <a:ext cx="2063750" cy="205105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3727141" y="3246437"/>
            <a:ext cx="1073459" cy="944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973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wipe(left)">
                                      <p:cBhvr>
                                        <p:cTn id="7" dur="500"/>
                                        <p:tgtEl>
                                          <p:spTgt spid="2150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13"/>
                                        </p:tgtEl>
                                        <p:attrNameLst>
                                          <p:attrName>style.visibility</p:attrName>
                                        </p:attrNameLst>
                                      </p:cBhvr>
                                      <p:to>
                                        <p:strVal val="visible"/>
                                      </p:to>
                                    </p:set>
                                    <p:animEffect transition="in" filter="wipe(left)">
                                      <p:cBhvr>
                                        <p:cTn id="12" dur="500"/>
                                        <p:tgtEl>
                                          <p:spTgt spid="215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516"/>
                                        </p:tgtEl>
                                        <p:attrNameLst>
                                          <p:attrName>style.visibility</p:attrName>
                                        </p:attrNameLst>
                                      </p:cBhvr>
                                      <p:to>
                                        <p:strVal val="visible"/>
                                      </p:to>
                                    </p:set>
                                    <p:animEffect transition="in" filter="wipe(left)">
                                      <p:cBhvr>
                                        <p:cTn id="17" dur="500"/>
                                        <p:tgtEl>
                                          <p:spTgt spid="215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1523"/>
                                        </p:tgtEl>
                                        <p:attrNameLst>
                                          <p:attrName>style.visibility</p:attrName>
                                        </p:attrNameLst>
                                      </p:cBhvr>
                                      <p:to>
                                        <p:strVal val="visible"/>
                                      </p:to>
                                    </p:set>
                                    <p:animEffect transition="in" filter="wipe(right)">
                                      <p:cBhvr>
                                        <p:cTn id="22" dur="500"/>
                                        <p:tgtEl>
                                          <p:spTgt spid="215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1529"/>
                                        </p:tgtEl>
                                        <p:attrNameLst>
                                          <p:attrName>style.visibility</p:attrName>
                                        </p:attrNameLst>
                                      </p:cBhvr>
                                      <p:to>
                                        <p:strVal val="visible"/>
                                      </p:to>
                                    </p:set>
                                    <p:animEffect transition="in" filter="wipe(right)">
                                      <p:cBhvr>
                                        <p:cTn id="27" dur="500"/>
                                        <p:tgtEl>
                                          <p:spTgt spid="215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510"/>
                                        </p:tgtEl>
                                        <p:attrNameLst>
                                          <p:attrName>style.visibility</p:attrName>
                                        </p:attrNameLst>
                                      </p:cBhvr>
                                      <p:to>
                                        <p:strVal val="visible"/>
                                      </p:to>
                                    </p:set>
                                    <p:animEffect transition="in" filter="wipe(left)">
                                      <p:cBhvr>
                                        <p:cTn id="32" dur="500"/>
                                        <p:tgtEl>
                                          <p:spTgt spid="21510"/>
                                        </p:tgtEl>
                                      </p:cBhvr>
                                    </p:animEffect>
                                  </p:childTnLst>
                                </p:cTn>
                              </p:par>
                              <p:par>
                                <p:cTn id="33" presetID="22" presetClass="entr" presetSubtype="8" fill="hold" nodeType="withEffect">
                                  <p:stCondLst>
                                    <p:cond delay="0"/>
                                  </p:stCondLst>
                                  <p:childTnLst>
                                    <p:set>
                                      <p:cBhvr>
                                        <p:cTn id="34" dur="1" fill="hold">
                                          <p:stCondLst>
                                            <p:cond delay="0"/>
                                          </p:stCondLst>
                                        </p:cTn>
                                        <p:tgtEl>
                                          <p:spTgt spid="21511"/>
                                        </p:tgtEl>
                                        <p:attrNameLst>
                                          <p:attrName>style.visibility</p:attrName>
                                        </p:attrNameLst>
                                      </p:cBhvr>
                                      <p:to>
                                        <p:strVal val="visible"/>
                                      </p:to>
                                    </p:set>
                                    <p:animEffect transition="in" filter="wipe(left)">
                                      <p:cBhvr>
                                        <p:cTn id="35" dur="500"/>
                                        <p:tgtEl>
                                          <p:spTgt spid="21511"/>
                                        </p:tgtEl>
                                      </p:cBhvr>
                                    </p:animEffect>
                                  </p:childTnLst>
                                </p:cTn>
                              </p:par>
                              <p:par>
                                <p:cTn id="36" presetID="22" presetClass="entr" presetSubtype="8" fill="hold" nodeType="withEffect">
                                  <p:stCondLst>
                                    <p:cond delay="0"/>
                                  </p:stCondLst>
                                  <p:childTnLst>
                                    <p:set>
                                      <p:cBhvr>
                                        <p:cTn id="37" dur="1" fill="hold">
                                          <p:stCondLst>
                                            <p:cond delay="0"/>
                                          </p:stCondLst>
                                        </p:cTn>
                                        <p:tgtEl>
                                          <p:spTgt spid="21512"/>
                                        </p:tgtEl>
                                        <p:attrNameLst>
                                          <p:attrName>style.visibility</p:attrName>
                                        </p:attrNameLst>
                                      </p:cBhvr>
                                      <p:to>
                                        <p:strVal val="visible"/>
                                      </p:to>
                                    </p:set>
                                    <p:animEffect transition="in" filter="wipe(left)">
                                      <p:cBhvr>
                                        <p:cTn id="38" dur="500"/>
                                        <p:tgtEl>
                                          <p:spTgt spid="215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1514"/>
                                        </p:tgtEl>
                                        <p:attrNameLst>
                                          <p:attrName>style.visibility</p:attrName>
                                        </p:attrNameLst>
                                      </p:cBhvr>
                                      <p:to>
                                        <p:strVal val="visible"/>
                                      </p:to>
                                    </p:set>
                                    <p:animEffect transition="in" filter="wipe(left)">
                                      <p:cBhvr>
                                        <p:cTn id="43" dur="500"/>
                                        <p:tgtEl>
                                          <p:spTgt spid="21514"/>
                                        </p:tgtEl>
                                      </p:cBhvr>
                                    </p:animEffect>
                                  </p:childTnLst>
                                </p:cTn>
                              </p:par>
                              <p:par>
                                <p:cTn id="44" presetID="22" presetClass="entr" presetSubtype="8" fill="hold" nodeType="withEffect">
                                  <p:stCondLst>
                                    <p:cond delay="0"/>
                                  </p:stCondLst>
                                  <p:childTnLst>
                                    <p:set>
                                      <p:cBhvr>
                                        <p:cTn id="45" dur="1" fill="hold">
                                          <p:stCondLst>
                                            <p:cond delay="0"/>
                                          </p:stCondLst>
                                        </p:cTn>
                                        <p:tgtEl>
                                          <p:spTgt spid="21515"/>
                                        </p:tgtEl>
                                        <p:attrNameLst>
                                          <p:attrName>style.visibility</p:attrName>
                                        </p:attrNameLst>
                                      </p:cBhvr>
                                      <p:to>
                                        <p:strVal val="visible"/>
                                      </p:to>
                                    </p:set>
                                    <p:animEffect transition="in" filter="wipe(left)">
                                      <p:cBhvr>
                                        <p:cTn id="46" dur="500"/>
                                        <p:tgtEl>
                                          <p:spTgt spid="2151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1517"/>
                                        </p:tgtEl>
                                        <p:attrNameLst>
                                          <p:attrName>style.visibility</p:attrName>
                                        </p:attrNameLst>
                                      </p:cBhvr>
                                      <p:to>
                                        <p:strVal val="visible"/>
                                      </p:to>
                                    </p:set>
                                    <p:animEffect transition="in" filter="wipe(left)">
                                      <p:cBhvr>
                                        <p:cTn id="51" dur="500"/>
                                        <p:tgtEl>
                                          <p:spTgt spid="21517"/>
                                        </p:tgtEl>
                                      </p:cBhvr>
                                    </p:animEffect>
                                  </p:childTnLst>
                                </p:cTn>
                              </p:par>
                              <p:par>
                                <p:cTn id="52" presetID="22" presetClass="entr" presetSubtype="8" fill="hold" nodeType="withEffect">
                                  <p:stCondLst>
                                    <p:cond delay="0"/>
                                  </p:stCondLst>
                                  <p:childTnLst>
                                    <p:set>
                                      <p:cBhvr>
                                        <p:cTn id="53" dur="1" fill="hold">
                                          <p:stCondLst>
                                            <p:cond delay="0"/>
                                          </p:stCondLst>
                                        </p:cTn>
                                        <p:tgtEl>
                                          <p:spTgt spid="21518"/>
                                        </p:tgtEl>
                                        <p:attrNameLst>
                                          <p:attrName>style.visibility</p:attrName>
                                        </p:attrNameLst>
                                      </p:cBhvr>
                                      <p:to>
                                        <p:strVal val="visible"/>
                                      </p:to>
                                    </p:set>
                                    <p:animEffect transition="in" filter="wipe(left)">
                                      <p:cBhvr>
                                        <p:cTn id="54" dur="500"/>
                                        <p:tgtEl>
                                          <p:spTgt spid="21518"/>
                                        </p:tgtEl>
                                      </p:cBhvr>
                                    </p:animEffect>
                                  </p:childTnLst>
                                </p:cTn>
                              </p:par>
                              <p:par>
                                <p:cTn id="55" presetID="22" presetClass="entr" presetSubtype="2" fill="hold" nodeType="withEffect">
                                  <p:stCondLst>
                                    <p:cond delay="0"/>
                                  </p:stCondLst>
                                  <p:childTnLst>
                                    <p:set>
                                      <p:cBhvr>
                                        <p:cTn id="56" dur="1" fill="hold">
                                          <p:stCondLst>
                                            <p:cond delay="0"/>
                                          </p:stCondLst>
                                        </p:cTn>
                                        <p:tgtEl>
                                          <p:spTgt spid="21519"/>
                                        </p:tgtEl>
                                        <p:attrNameLst>
                                          <p:attrName>style.visibility</p:attrName>
                                        </p:attrNameLst>
                                      </p:cBhvr>
                                      <p:to>
                                        <p:strVal val="visible"/>
                                      </p:to>
                                    </p:set>
                                    <p:animEffect transition="in" filter="wipe(right)">
                                      <p:cBhvr>
                                        <p:cTn id="57" dur="500"/>
                                        <p:tgtEl>
                                          <p:spTgt spid="2151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21520"/>
                                        </p:tgtEl>
                                        <p:attrNameLst>
                                          <p:attrName>style.visibility</p:attrName>
                                        </p:attrNameLst>
                                      </p:cBhvr>
                                      <p:to>
                                        <p:strVal val="visible"/>
                                      </p:to>
                                    </p:set>
                                    <p:animEffect transition="in" filter="wipe(right)">
                                      <p:cBhvr>
                                        <p:cTn id="62" dur="500"/>
                                        <p:tgtEl>
                                          <p:spTgt spid="21520"/>
                                        </p:tgtEl>
                                      </p:cBhvr>
                                    </p:animEffect>
                                  </p:childTnLst>
                                </p:cTn>
                              </p:par>
                              <p:par>
                                <p:cTn id="63" presetID="22" presetClass="entr" presetSubtype="8" fill="hold" nodeType="withEffect">
                                  <p:stCondLst>
                                    <p:cond delay="0"/>
                                  </p:stCondLst>
                                  <p:childTnLst>
                                    <p:set>
                                      <p:cBhvr>
                                        <p:cTn id="64" dur="1" fill="hold">
                                          <p:stCondLst>
                                            <p:cond delay="0"/>
                                          </p:stCondLst>
                                        </p:cTn>
                                        <p:tgtEl>
                                          <p:spTgt spid="21521"/>
                                        </p:tgtEl>
                                        <p:attrNameLst>
                                          <p:attrName>style.visibility</p:attrName>
                                        </p:attrNameLst>
                                      </p:cBhvr>
                                      <p:to>
                                        <p:strVal val="visible"/>
                                      </p:to>
                                    </p:set>
                                    <p:animEffect transition="in" filter="wipe(left)">
                                      <p:cBhvr>
                                        <p:cTn id="65" dur="500"/>
                                        <p:tgtEl>
                                          <p:spTgt spid="21521"/>
                                        </p:tgtEl>
                                      </p:cBhvr>
                                    </p:animEffect>
                                  </p:childTnLst>
                                </p:cTn>
                              </p:par>
                              <p:par>
                                <p:cTn id="66" presetID="22" presetClass="entr" presetSubtype="2" fill="hold" nodeType="withEffect">
                                  <p:stCondLst>
                                    <p:cond delay="0"/>
                                  </p:stCondLst>
                                  <p:childTnLst>
                                    <p:set>
                                      <p:cBhvr>
                                        <p:cTn id="67" dur="1" fill="hold">
                                          <p:stCondLst>
                                            <p:cond delay="0"/>
                                          </p:stCondLst>
                                        </p:cTn>
                                        <p:tgtEl>
                                          <p:spTgt spid="21522"/>
                                        </p:tgtEl>
                                        <p:attrNameLst>
                                          <p:attrName>style.visibility</p:attrName>
                                        </p:attrNameLst>
                                      </p:cBhvr>
                                      <p:to>
                                        <p:strVal val="visible"/>
                                      </p:to>
                                    </p:set>
                                    <p:animEffect transition="in" filter="wipe(right)">
                                      <p:cBhvr>
                                        <p:cTn id="68" dur="500"/>
                                        <p:tgtEl>
                                          <p:spTgt spid="2152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2" fill="hold" nodeType="clickEffect">
                                  <p:stCondLst>
                                    <p:cond delay="0"/>
                                  </p:stCondLst>
                                  <p:childTnLst>
                                    <p:set>
                                      <p:cBhvr>
                                        <p:cTn id="72" dur="1" fill="hold">
                                          <p:stCondLst>
                                            <p:cond delay="0"/>
                                          </p:stCondLst>
                                        </p:cTn>
                                        <p:tgtEl>
                                          <p:spTgt spid="21524"/>
                                        </p:tgtEl>
                                        <p:attrNameLst>
                                          <p:attrName>style.visibility</p:attrName>
                                        </p:attrNameLst>
                                      </p:cBhvr>
                                      <p:to>
                                        <p:strVal val="visible"/>
                                      </p:to>
                                    </p:set>
                                    <p:animEffect transition="in" filter="wipe(right)">
                                      <p:cBhvr>
                                        <p:cTn id="73" dur="500"/>
                                        <p:tgtEl>
                                          <p:spTgt spid="21524"/>
                                        </p:tgtEl>
                                      </p:cBhvr>
                                    </p:animEffect>
                                  </p:childTnLst>
                                </p:cTn>
                              </p:par>
                              <p:par>
                                <p:cTn id="74" presetID="22" presetClass="entr" presetSubtype="2" fill="hold" nodeType="withEffect">
                                  <p:stCondLst>
                                    <p:cond delay="0"/>
                                  </p:stCondLst>
                                  <p:childTnLst>
                                    <p:set>
                                      <p:cBhvr>
                                        <p:cTn id="75" dur="1" fill="hold">
                                          <p:stCondLst>
                                            <p:cond delay="0"/>
                                          </p:stCondLst>
                                        </p:cTn>
                                        <p:tgtEl>
                                          <p:spTgt spid="21525"/>
                                        </p:tgtEl>
                                        <p:attrNameLst>
                                          <p:attrName>style.visibility</p:attrName>
                                        </p:attrNameLst>
                                      </p:cBhvr>
                                      <p:to>
                                        <p:strVal val="visible"/>
                                      </p:to>
                                    </p:set>
                                    <p:animEffect transition="in" filter="wipe(right)">
                                      <p:cBhvr>
                                        <p:cTn id="76" dur="500"/>
                                        <p:tgtEl>
                                          <p:spTgt spid="21525"/>
                                        </p:tgtEl>
                                      </p:cBhvr>
                                    </p:animEffect>
                                  </p:childTnLst>
                                </p:cTn>
                              </p:par>
                              <p:par>
                                <p:cTn id="77" presetID="22" presetClass="entr" presetSubtype="2" fill="hold" nodeType="withEffect">
                                  <p:stCondLst>
                                    <p:cond delay="0"/>
                                  </p:stCondLst>
                                  <p:childTnLst>
                                    <p:set>
                                      <p:cBhvr>
                                        <p:cTn id="78" dur="1" fill="hold">
                                          <p:stCondLst>
                                            <p:cond delay="0"/>
                                          </p:stCondLst>
                                        </p:cTn>
                                        <p:tgtEl>
                                          <p:spTgt spid="21526"/>
                                        </p:tgtEl>
                                        <p:attrNameLst>
                                          <p:attrName>style.visibility</p:attrName>
                                        </p:attrNameLst>
                                      </p:cBhvr>
                                      <p:to>
                                        <p:strVal val="visible"/>
                                      </p:to>
                                    </p:set>
                                    <p:animEffect transition="in" filter="wipe(right)">
                                      <p:cBhvr>
                                        <p:cTn id="79" dur="500"/>
                                        <p:tgtEl>
                                          <p:spTgt spid="21526"/>
                                        </p:tgtEl>
                                      </p:cBhvr>
                                    </p:animEffect>
                                  </p:childTnLst>
                                </p:cTn>
                              </p:par>
                              <p:par>
                                <p:cTn id="80" presetID="22" presetClass="entr" presetSubtype="2" fill="hold" nodeType="withEffect">
                                  <p:stCondLst>
                                    <p:cond delay="0"/>
                                  </p:stCondLst>
                                  <p:childTnLst>
                                    <p:set>
                                      <p:cBhvr>
                                        <p:cTn id="81" dur="1" fill="hold">
                                          <p:stCondLst>
                                            <p:cond delay="0"/>
                                          </p:stCondLst>
                                        </p:cTn>
                                        <p:tgtEl>
                                          <p:spTgt spid="21527"/>
                                        </p:tgtEl>
                                        <p:attrNameLst>
                                          <p:attrName>style.visibility</p:attrName>
                                        </p:attrNameLst>
                                      </p:cBhvr>
                                      <p:to>
                                        <p:strVal val="visible"/>
                                      </p:to>
                                    </p:set>
                                    <p:animEffect transition="in" filter="wipe(right)">
                                      <p:cBhvr>
                                        <p:cTn id="82" dur="500"/>
                                        <p:tgtEl>
                                          <p:spTgt spid="21527"/>
                                        </p:tgtEl>
                                      </p:cBhvr>
                                    </p:animEffect>
                                  </p:childTnLst>
                                </p:cTn>
                              </p:par>
                              <p:par>
                                <p:cTn id="83" presetID="22" presetClass="entr" presetSubtype="2" fill="hold" nodeType="withEffect">
                                  <p:stCondLst>
                                    <p:cond delay="0"/>
                                  </p:stCondLst>
                                  <p:childTnLst>
                                    <p:set>
                                      <p:cBhvr>
                                        <p:cTn id="84" dur="1" fill="hold">
                                          <p:stCondLst>
                                            <p:cond delay="0"/>
                                          </p:stCondLst>
                                        </p:cTn>
                                        <p:tgtEl>
                                          <p:spTgt spid="21528"/>
                                        </p:tgtEl>
                                        <p:attrNameLst>
                                          <p:attrName>style.visibility</p:attrName>
                                        </p:attrNameLst>
                                      </p:cBhvr>
                                      <p:to>
                                        <p:strVal val="visible"/>
                                      </p:to>
                                    </p:set>
                                    <p:animEffect transition="in" filter="wipe(right)">
                                      <p:cBhvr>
                                        <p:cTn id="85" dur="500"/>
                                        <p:tgtEl>
                                          <p:spTgt spid="21528"/>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nodeType="clickEffect">
                                  <p:stCondLst>
                                    <p:cond delay="0"/>
                                  </p:stCondLst>
                                  <p:childTnLst>
                                    <p:set>
                                      <p:cBhvr>
                                        <p:cTn id="89" dur="1" fill="hold">
                                          <p:stCondLst>
                                            <p:cond delay="0"/>
                                          </p:stCondLst>
                                        </p:cTn>
                                        <p:tgtEl>
                                          <p:spTgt spid="21530"/>
                                        </p:tgtEl>
                                        <p:attrNameLst>
                                          <p:attrName>style.visibility</p:attrName>
                                        </p:attrNameLst>
                                      </p:cBhvr>
                                      <p:to>
                                        <p:strVal val="visible"/>
                                      </p:to>
                                    </p:set>
                                    <p:animEffect transition="in" filter="wipe(right)">
                                      <p:cBhvr>
                                        <p:cTn id="90" dur="500"/>
                                        <p:tgtEl>
                                          <p:spTgt spid="21530"/>
                                        </p:tgtEl>
                                      </p:cBhvr>
                                    </p:animEffect>
                                  </p:childTnLst>
                                </p:cTn>
                              </p:par>
                              <p:par>
                                <p:cTn id="91" presetID="22" presetClass="entr" presetSubtype="8" fill="hold" nodeType="withEffect">
                                  <p:stCondLst>
                                    <p:cond delay="0"/>
                                  </p:stCondLst>
                                  <p:childTnLst>
                                    <p:set>
                                      <p:cBhvr>
                                        <p:cTn id="92" dur="1" fill="hold">
                                          <p:stCondLst>
                                            <p:cond delay="0"/>
                                          </p:stCondLst>
                                        </p:cTn>
                                        <p:tgtEl>
                                          <p:spTgt spid="21531"/>
                                        </p:tgtEl>
                                        <p:attrNameLst>
                                          <p:attrName>style.visibility</p:attrName>
                                        </p:attrNameLst>
                                      </p:cBhvr>
                                      <p:to>
                                        <p:strVal val="visible"/>
                                      </p:to>
                                    </p:set>
                                    <p:animEffect transition="in" filter="wipe(left)">
                                      <p:cBhvr>
                                        <p:cTn id="93" dur="500"/>
                                        <p:tgtEl>
                                          <p:spTgt spid="21531"/>
                                        </p:tgtEl>
                                      </p:cBhvr>
                                    </p:animEffect>
                                  </p:childTnLst>
                                </p:cTn>
                              </p:par>
                              <p:par>
                                <p:cTn id="94" presetID="22" presetClass="entr" presetSubtype="2" fill="hold" nodeType="withEffect">
                                  <p:stCondLst>
                                    <p:cond delay="0"/>
                                  </p:stCondLst>
                                  <p:childTnLst>
                                    <p:set>
                                      <p:cBhvr>
                                        <p:cTn id="95" dur="1" fill="hold">
                                          <p:stCondLst>
                                            <p:cond delay="0"/>
                                          </p:stCondLst>
                                        </p:cTn>
                                        <p:tgtEl>
                                          <p:spTgt spid="21532"/>
                                        </p:tgtEl>
                                        <p:attrNameLst>
                                          <p:attrName>style.visibility</p:attrName>
                                        </p:attrNameLst>
                                      </p:cBhvr>
                                      <p:to>
                                        <p:strVal val="visible"/>
                                      </p:to>
                                    </p:set>
                                    <p:animEffect transition="in" filter="wipe(right)">
                                      <p:cBhvr>
                                        <p:cTn id="96" dur="500"/>
                                        <p:tgtEl>
                                          <p:spTgt spid="21532"/>
                                        </p:tgtEl>
                                      </p:cBhvr>
                                    </p:animEffect>
                                  </p:childTnLst>
                                </p:cTn>
                              </p:par>
                              <p:par>
                                <p:cTn id="97" presetID="22" presetClass="entr" presetSubtype="8" fill="hold" nodeType="withEffect">
                                  <p:stCondLst>
                                    <p:cond delay="0"/>
                                  </p:stCondLst>
                                  <p:childTnLst>
                                    <p:set>
                                      <p:cBhvr>
                                        <p:cTn id="98" dur="1" fill="hold">
                                          <p:stCondLst>
                                            <p:cond delay="0"/>
                                          </p:stCondLst>
                                        </p:cTn>
                                        <p:tgtEl>
                                          <p:spTgt spid="21533"/>
                                        </p:tgtEl>
                                        <p:attrNameLst>
                                          <p:attrName>style.visibility</p:attrName>
                                        </p:attrNameLst>
                                      </p:cBhvr>
                                      <p:to>
                                        <p:strVal val="visible"/>
                                      </p:to>
                                    </p:set>
                                    <p:animEffect transition="in" filter="wipe(left)">
                                      <p:cBhvr>
                                        <p:cTn id="99" dur="500"/>
                                        <p:tgtEl>
                                          <p:spTgt spid="21533"/>
                                        </p:tgtEl>
                                      </p:cBhvr>
                                    </p:animEffect>
                                  </p:childTnLst>
                                </p:cTn>
                              </p:par>
                              <p:par>
                                <p:cTn id="100" presetID="22" presetClass="entr" presetSubtype="8" fill="hold" nodeType="withEffect">
                                  <p:stCondLst>
                                    <p:cond delay="0"/>
                                  </p:stCondLst>
                                  <p:childTnLst>
                                    <p:set>
                                      <p:cBhvr>
                                        <p:cTn id="101" dur="1" fill="hold">
                                          <p:stCondLst>
                                            <p:cond delay="0"/>
                                          </p:stCondLst>
                                        </p:cTn>
                                        <p:tgtEl>
                                          <p:spTgt spid="21534"/>
                                        </p:tgtEl>
                                        <p:attrNameLst>
                                          <p:attrName>style.visibility</p:attrName>
                                        </p:attrNameLst>
                                      </p:cBhvr>
                                      <p:to>
                                        <p:strVal val="visible"/>
                                      </p:to>
                                    </p:set>
                                    <p:animEffect transition="in" filter="wipe(left)">
                                      <p:cBhvr>
                                        <p:cTn id="102" dur="500"/>
                                        <p:tgtEl>
                                          <p:spTgt spid="21534"/>
                                        </p:tgtEl>
                                      </p:cBhvr>
                                    </p:animEffect>
                                  </p:childTnLst>
                                </p:cTn>
                              </p:par>
                              <p:par>
                                <p:cTn id="103" presetID="22" presetClass="entr" presetSubtype="8" fill="hold" nodeType="withEffect">
                                  <p:stCondLst>
                                    <p:cond delay="0"/>
                                  </p:stCondLst>
                                  <p:childTnLst>
                                    <p:set>
                                      <p:cBhvr>
                                        <p:cTn id="104" dur="1" fill="hold">
                                          <p:stCondLst>
                                            <p:cond delay="0"/>
                                          </p:stCondLst>
                                        </p:cTn>
                                        <p:tgtEl>
                                          <p:spTgt spid="21535"/>
                                        </p:tgtEl>
                                        <p:attrNameLst>
                                          <p:attrName>style.visibility</p:attrName>
                                        </p:attrNameLst>
                                      </p:cBhvr>
                                      <p:to>
                                        <p:strVal val="visible"/>
                                      </p:to>
                                    </p:set>
                                    <p:animEffect transition="in" filter="wipe(left)">
                                      <p:cBhvr>
                                        <p:cTn id="105" dur="500"/>
                                        <p:tgtEl>
                                          <p:spTgt spid="21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HOẠT ĐỘNG MỞ RỘNG</a:t>
            </a:r>
            <a:endParaRPr lang="en-US" dirty="0"/>
          </a:p>
        </p:txBody>
      </p:sp>
      <p:sp>
        <p:nvSpPr>
          <p:cNvPr id="3" name="Content Placeholder 2"/>
          <p:cNvSpPr>
            <a:spLocks noGrp="1"/>
          </p:cNvSpPr>
          <p:nvPr>
            <p:ph idx="1"/>
          </p:nvPr>
        </p:nvSpPr>
        <p:spPr/>
        <p:txBody>
          <a:bodyPr/>
          <a:lstStyle/>
          <a:p>
            <a:r>
              <a:rPr lang="en-US" dirty="0" err="1" smtClean="0"/>
              <a:t>Thiết</a:t>
            </a:r>
            <a:r>
              <a:rPr lang="en-US" dirty="0" smtClean="0"/>
              <a:t> </a:t>
            </a:r>
            <a:r>
              <a:rPr lang="en-US" dirty="0" err="1" smtClean="0"/>
              <a:t>bị</a:t>
            </a:r>
            <a:r>
              <a:rPr lang="en-US" dirty="0" smtClean="0"/>
              <a:t> </a:t>
            </a:r>
            <a:r>
              <a:rPr lang="en-US" dirty="0" err="1" smtClean="0"/>
              <a:t>lọc</a:t>
            </a:r>
            <a:r>
              <a:rPr lang="en-US" dirty="0" smtClean="0"/>
              <a:t> </a:t>
            </a:r>
            <a:r>
              <a:rPr lang="en-US" dirty="0" err="1" smtClean="0"/>
              <a:t>nước</a:t>
            </a:r>
            <a:r>
              <a:rPr lang="en-US" dirty="0" smtClean="0"/>
              <a:t> </a:t>
            </a:r>
            <a:r>
              <a:rPr lang="en-US" dirty="0" err="1" smtClean="0"/>
              <a:t>mưa</a:t>
            </a:r>
            <a:r>
              <a:rPr lang="en-US" dirty="0" smtClean="0"/>
              <a:t> </a:t>
            </a:r>
            <a:r>
              <a:rPr lang="en-US" dirty="0" err="1" smtClean="0"/>
              <a:t>axit</a:t>
            </a:r>
            <a:endParaRPr lang="en-US" dirty="0" smtClean="0"/>
          </a:p>
          <a:p>
            <a:endParaRPr lang="en-US" dirty="0"/>
          </a:p>
        </p:txBody>
      </p:sp>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190750"/>
            <a:ext cx="3657599"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01095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pitchFamily="18" charset="0"/>
                <a:cs typeface="Times New Roman" pitchFamily="18" charset="0"/>
              </a:rPr>
              <a:t>Hoàn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thành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bảng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dưới</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6417920"/>
              </p:ext>
            </p:extLst>
          </p:nvPr>
        </p:nvGraphicFramePr>
        <p:xfrm>
          <a:off x="323850" y="1676400"/>
          <a:ext cx="8439150" cy="3352801"/>
        </p:xfrm>
        <a:graphic>
          <a:graphicData uri="http://schemas.openxmlformats.org/drawingml/2006/table">
            <a:tbl>
              <a:tblPr firstRow="1" firstCol="1" bandRow="1">
                <a:tableStyleId>{5C22544A-7EE6-4342-B048-85BDC9FD1C3A}</a:tableStyleId>
              </a:tblPr>
              <a:tblGrid>
                <a:gridCol w="918898"/>
                <a:gridCol w="7520252"/>
              </a:tblGrid>
              <a:tr h="630554">
                <a:tc>
                  <a:txBody>
                    <a:bodyPr/>
                    <a:lstStyle/>
                    <a:p>
                      <a:pPr marL="0" marR="0" algn="ctr">
                        <a:lnSpc>
                          <a:spcPct val="115000"/>
                        </a:lnSpc>
                        <a:spcBef>
                          <a:spcPts val="0"/>
                        </a:spcBef>
                        <a:spcAft>
                          <a:spcPts val="0"/>
                        </a:spcAft>
                        <a:tabLst>
                          <a:tab pos="6120130" algn="l"/>
                        </a:tabLst>
                      </a:pPr>
                      <a:r>
                        <a:rPr lang="en-US" sz="2400" dirty="0">
                          <a:solidFill>
                            <a:schemeClr val="tx1"/>
                          </a:solidFill>
                          <a:effectLst/>
                          <a:latin typeface="Times New Roman" pitchFamily="18" charset="0"/>
                          <a:cs typeface="Times New Roman" pitchFamily="18" charset="0"/>
                        </a:rPr>
                        <a:t>STT</a:t>
                      </a:r>
                      <a:endParaRPr lang="en-US" sz="2000" dirty="0">
                        <a:solidFill>
                          <a:schemeClr val="tx1"/>
                        </a:solidFill>
                        <a:effectLst/>
                        <a:latin typeface="Times New Roman" pitchFamily="18" charset="0"/>
                        <a:ea typeface="Calibri"/>
                        <a:cs typeface="Times New Roman" pitchFamily="18" charset="0"/>
                      </a:endParaRPr>
                    </a:p>
                  </a:txBody>
                  <a:tcPr marL="68580" marR="68580" marT="36195" marB="0" anchor="ctr"/>
                </a:tc>
                <a:tc>
                  <a:txBody>
                    <a:bodyPr/>
                    <a:lstStyle/>
                    <a:p>
                      <a:pPr marL="0" marR="0" algn="ctr">
                        <a:lnSpc>
                          <a:spcPct val="115000"/>
                        </a:lnSpc>
                        <a:spcBef>
                          <a:spcPts val="0"/>
                        </a:spcBef>
                        <a:spcAft>
                          <a:spcPts val="0"/>
                        </a:spcAft>
                        <a:tabLst>
                          <a:tab pos="6120130" algn="l"/>
                        </a:tabLst>
                      </a:pPr>
                      <a:r>
                        <a:rPr lang="en-US" sz="2400" dirty="0">
                          <a:solidFill>
                            <a:schemeClr val="tx1"/>
                          </a:solidFill>
                          <a:effectLst/>
                          <a:latin typeface="Times New Roman" pitchFamily="18" charset="0"/>
                          <a:cs typeface="Times New Roman" pitchFamily="18" charset="0"/>
                        </a:rPr>
                        <a:t>CÔNG DỤNG</a:t>
                      </a:r>
                      <a:endParaRPr lang="en-US" sz="2000" dirty="0">
                        <a:solidFill>
                          <a:schemeClr val="tx1"/>
                        </a:solidFill>
                        <a:effectLst/>
                        <a:latin typeface="Times New Roman" pitchFamily="18" charset="0"/>
                        <a:ea typeface="Calibri"/>
                        <a:cs typeface="Times New Roman" pitchFamily="18" charset="0"/>
                      </a:endParaRPr>
                    </a:p>
                  </a:txBody>
                  <a:tcPr marL="68580" marR="68580" marT="36195" marB="0" anchor="ctr"/>
                </a:tc>
              </a:tr>
              <a:tr h="460331">
                <a:tc>
                  <a:txBody>
                    <a:bodyPr/>
                    <a:lstStyle/>
                    <a:p>
                      <a:pPr marL="0" marR="0" algn="ctr">
                        <a:lnSpc>
                          <a:spcPct val="115000"/>
                        </a:lnSpc>
                        <a:spcBef>
                          <a:spcPts val="0"/>
                        </a:spcBef>
                        <a:spcAft>
                          <a:spcPts val="0"/>
                        </a:spcAft>
                        <a:tabLst>
                          <a:tab pos="6120130" algn="l"/>
                        </a:tabLst>
                      </a:pPr>
                      <a:r>
                        <a:rPr lang="en-US" sz="2400">
                          <a:solidFill>
                            <a:schemeClr val="tx1"/>
                          </a:solidFill>
                          <a:effectLst/>
                          <a:latin typeface="Times New Roman" pitchFamily="18" charset="0"/>
                          <a:cs typeface="Times New Roman" pitchFamily="18" charset="0"/>
                        </a:rPr>
                        <a:t>1</a:t>
                      </a:r>
                      <a:endParaRPr lang="en-US" sz="2000">
                        <a:solidFill>
                          <a:schemeClr val="tx1"/>
                        </a:solidFill>
                        <a:effectLst/>
                        <a:latin typeface="Times New Roman" pitchFamily="18" charset="0"/>
                        <a:ea typeface="Calibri"/>
                        <a:cs typeface="Times New Roman" pitchFamily="18" charset="0"/>
                      </a:endParaRPr>
                    </a:p>
                  </a:txBody>
                  <a:tcPr marL="68580" marR="68580" marT="36195" marB="0" anchor="ctr"/>
                </a:tc>
                <a:tc>
                  <a:txBody>
                    <a:bodyPr/>
                    <a:lstStyle/>
                    <a:p>
                      <a:pPr marL="0" marR="0" algn="just">
                        <a:lnSpc>
                          <a:spcPct val="115000"/>
                        </a:lnSpc>
                        <a:spcBef>
                          <a:spcPts val="0"/>
                        </a:spcBef>
                        <a:spcAft>
                          <a:spcPts val="0"/>
                        </a:spcAft>
                        <a:tabLst>
                          <a:tab pos="6120130" algn="l"/>
                        </a:tabLst>
                      </a:pPr>
                      <a:r>
                        <a:rPr lang="en-US" sz="2400" spc="-20" dirty="0" err="1">
                          <a:solidFill>
                            <a:schemeClr val="tx1"/>
                          </a:solidFill>
                          <a:effectLst/>
                          <a:latin typeface="Times New Roman" pitchFamily="18" charset="0"/>
                          <a:cs typeface="Times New Roman" pitchFamily="18" charset="0"/>
                        </a:rPr>
                        <a:t>Giảm</a:t>
                      </a:r>
                      <a:r>
                        <a:rPr lang="en-US" sz="2400" spc="-20" dirty="0">
                          <a:solidFill>
                            <a:schemeClr val="tx1"/>
                          </a:solidFill>
                          <a:effectLst/>
                          <a:latin typeface="Times New Roman" pitchFamily="18" charset="0"/>
                          <a:cs typeface="Times New Roman" pitchFamily="18" charset="0"/>
                        </a:rPr>
                        <a:t> </a:t>
                      </a:r>
                      <a:r>
                        <a:rPr lang="en-US" sz="2400" spc="-20" dirty="0" err="1">
                          <a:solidFill>
                            <a:schemeClr val="tx1"/>
                          </a:solidFill>
                          <a:effectLst/>
                          <a:latin typeface="Times New Roman" pitchFamily="18" charset="0"/>
                          <a:cs typeface="Times New Roman" pitchFamily="18" charset="0"/>
                        </a:rPr>
                        <a:t>hàm</a:t>
                      </a:r>
                      <a:r>
                        <a:rPr lang="en-US" sz="2400" spc="-20" dirty="0">
                          <a:solidFill>
                            <a:schemeClr val="tx1"/>
                          </a:solidFill>
                          <a:effectLst/>
                          <a:latin typeface="Times New Roman" pitchFamily="18" charset="0"/>
                          <a:cs typeface="Times New Roman" pitchFamily="18" charset="0"/>
                        </a:rPr>
                        <a:t> </a:t>
                      </a:r>
                      <a:r>
                        <a:rPr lang="en-US" sz="2400" spc="-20" dirty="0" err="1">
                          <a:solidFill>
                            <a:schemeClr val="tx1"/>
                          </a:solidFill>
                          <a:effectLst/>
                          <a:latin typeface="Times New Roman" pitchFamily="18" charset="0"/>
                          <a:cs typeface="Times New Roman" pitchFamily="18" charset="0"/>
                        </a:rPr>
                        <a:t>lượng</a:t>
                      </a:r>
                      <a:r>
                        <a:rPr lang="en-US" sz="2400" spc="-20" dirty="0">
                          <a:solidFill>
                            <a:schemeClr val="tx1"/>
                          </a:solidFill>
                          <a:effectLst/>
                          <a:latin typeface="Times New Roman" pitchFamily="18" charset="0"/>
                          <a:cs typeface="Times New Roman" pitchFamily="18" charset="0"/>
                        </a:rPr>
                        <a:t> </a:t>
                      </a:r>
                      <a:r>
                        <a:rPr lang="en-US" sz="2400" spc="-20" dirty="0" err="1">
                          <a:solidFill>
                            <a:schemeClr val="tx1"/>
                          </a:solidFill>
                          <a:effectLst/>
                          <a:latin typeface="Times New Roman" pitchFamily="18" charset="0"/>
                          <a:cs typeface="Times New Roman" pitchFamily="18" charset="0"/>
                        </a:rPr>
                        <a:t>axit</a:t>
                      </a:r>
                      <a:endParaRPr lang="en-US" sz="2000" dirty="0">
                        <a:solidFill>
                          <a:schemeClr val="tx1"/>
                        </a:solidFill>
                        <a:effectLst/>
                        <a:latin typeface="Times New Roman" pitchFamily="18" charset="0"/>
                        <a:ea typeface="Calibri"/>
                        <a:cs typeface="Times New Roman" pitchFamily="18" charset="0"/>
                      </a:endParaRPr>
                    </a:p>
                  </a:txBody>
                  <a:tcPr marL="68580" marR="68580" marT="36195" marB="0" anchor="ctr"/>
                </a:tc>
              </a:tr>
              <a:tr h="880923">
                <a:tc>
                  <a:txBody>
                    <a:bodyPr/>
                    <a:lstStyle/>
                    <a:p>
                      <a:pPr marL="0" marR="0" algn="ctr">
                        <a:lnSpc>
                          <a:spcPct val="115000"/>
                        </a:lnSpc>
                        <a:spcBef>
                          <a:spcPts val="0"/>
                        </a:spcBef>
                        <a:spcAft>
                          <a:spcPts val="0"/>
                        </a:spcAft>
                        <a:tabLst>
                          <a:tab pos="6120130" algn="l"/>
                        </a:tabLst>
                      </a:pPr>
                      <a:r>
                        <a:rPr lang="en-US" sz="2400">
                          <a:solidFill>
                            <a:schemeClr val="tx1"/>
                          </a:solidFill>
                          <a:effectLst/>
                          <a:latin typeface="Times New Roman" pitchFamily="18" charset="0"/>
                          <a:cs typeface="Times New Roman" pitchFamily="18" charset="0"/>
                        </a:rPr>
                        <a:t>2</a:t>
                      </a:r>
                      <a:endParaRPr lang="en-US" sz="2000">
                        <a:solidFill>
                          <a:schemeClr val="tx1"/>
                        </a:solidFill>
                        <a:effectLst/>
                        <a:latin typeface="Times New Roman" pitchFamily="18" charset="0"/>
                        <a:ea typeface="Calibri"/>
                        <a:cs typeface="Times New Roman" pitchFamily="18" charset="0"/>
                      </a:endParaRPr>
                    </a:p>
                  </a:txBody>
                  <a:tcPr marL="68580" marR="68580" marT="36195" marB="0" anchor="ctr"/>
                </a:tc>
                <a:tc>
                  <a:txBody>
                    <a:bodyPr/>
                    <a:lstStyle/>
                    <a:p>
                      <a:pPr marL="0" marR="0" algn="just">
                        <a:lnSpc>
                          <a:spcPct val="115000"/>
                        </a:lnSpc>
                        <a:spcBef>
                          <a:spcPts val="0"/>
                        </a:spcBef>
                        <a:spcAft>
                          <a:spcPts val="0"/>
                        </a:spcAft>
                        <a:tabLst>
                          <a:tab pos="6120130" algn="l"/>
                        </a:tabLst>
                      </a:pPr>
                      <a:r>
                        <a:rPr lang="en-US" sz="2400" spc="-20" dirty="0" err="1">
                          <a:solidFill>
                            <a:schemeClr val="tx1"/>
                          </a:solidFill>
                          <a:effectLst/>
                          <a:latin typeface="Times New Roman" pitchFamily="18" charset="0"/>
                          <a:cs typeface="Times New Roman" pitchFamily="18" charset="0"/>
                        </a:rPr>
                        <a:t>Loại</a:t>
                      </a:r>
                      <a:r>
                        <a:rPr lang="en-US" sz="2400" spc="-20" dirty="0">
                          <a:solidFill>
                            <a:schemeClr val="tx1"/>
                          </a:solidFill>
                          <a:effectLst/>
                          <a:latin typeface="Times New Roman" pitchFamily="18" charset="0"/>
                          <a:cs typeface="Times New Roman" pitchFamily="18" charset="0"/>
                        </a:rPr>
                        <a:t> </a:t>
                      </a:r>
                      <a:r>
                        <a:rPr lang="en-US" sz="2400" spc="-20" dirty="0" err="1">
                          <a:solidFill>
                            <a:schemeClr val="tx1"/>
                          </a:solidFill>
                          <a:effectLst/>
                          <a:latin typeface="Times New Roman" pitchFamily="18" charset="0"/>
                          <a:cs typeface="Times New Roman" pitchFamily="18" charset="0"/>
                        </a:rPr>
                        <a:t>bỏ</a:t>
                      </a:r>
                      <a:r>
                        <a:rPr lang="en-US" sz="2400" spc="-20" dirty="0">
                          <a:solidFill>
                            <a:schemeClr val="tx1"/>
                          </a:solidFill>
                          <a:effectLst/>
                          <a:latin typeface="Times New Roman" pitchFamily="18" charset="0"/>
                          <a:cs typeface="Times New Roman" pitchFamily="18" charset="0"/>
                        </a:rPr>
                        <a:t> </a:t>
                      </a:r>
                      <a:r>
                        <a:rPr lang="en-US" sz="2400" spc="-20" dirty="0" err="1">
                          <a:solidFill>
                            <a:schemeClr val="tx1"/>
                          </a:solidFill>
                          <a:effectLst/>
                          <a:latin typeface="Times New Roman" pitchFamily="18" charset="0"/>
                          <a:cs typeface="Times New Roman" pitchFamily="18" charset="0"/>
                        </a:rPr>
                        <a:t>chất</a:t>
                      </a:r>
                      <a:r>
                        <a:rPr lang="en-US" sz="2400" spc="-20" dirty="0">
                          <a:solidFill>
                            <a:schemeClr val="tx1"/>
                          </a:solidFill>
                          <a:effectLst/>
                          <a:latin typeface="Times New Roman" pitchFamily="18" charset="0"/>
                          <a:cs typeface="Times New Roman" pitchFamily="18" charset="0"/>
                        </a:rPr>
                        <a:t> </a:t>
                      </a:r>
                      <a:r>
                        <a:rPr lang="en-US" sz="2400" spc="-20" dirty="0" err="1">
                          <a:solidFill>
                            <a:schemeClr val="tx1"/>
                          </a:solidFill>
                          <a:effectLst/>
                          <a:latin typeface="Times New Roman" pitchFamily="18" charset="0"/>
                          <a:cs typeface="Times New Roman" pitchFamily="18" charset="0"/>
                        </a:rPr>
                        <a:t>gây</a:t>
                      </a:r>
                      <a:r>
                        <a:rPr lang="en-US" sz="2400" spc="-20" dirty="0">
                          <a:solidFill>
                            <a:schemeClr val="tx1"/>
                          </a:solidFill>
                          <a:effectLst/>
                          <a:latin typeface="Times New Roman" pitchFamily="18" charset="0"/>
                          <a:cs typeface="Times New Roman" pitchFamily="18" charset="0"/>
                        </a:rPr>
                        <a:t> ô </a:t>
                      </a:r>
                      <a:r>
                        <a:rPr lang="en-US" sz="2400" spc="-20" dirty="0" err="1">
                          <a:solidFill>
                            <a:schemeClr val="tx1"/>
                          </a:solidFill>
                          <a:effectLst/>
                          <a:latin typeface="Times New Roman" pitchFamily="18" charset="0"/>
                          <a:cs typeface="Times New Roman" pitchFamily="18" charset="0"/>
                        </a:rPr>
                        <a:t>nhiễm</a:t>
                      </a:r>
                      <a:r>
                        <a:rPr lang="en-US" sz="2400" spc="-20" dirty="0">
                          <a:solidFill>
                            <a:schemeClr val="tx1"/>
                          </a:solidFill>
                          <a:effectLst/>
                          <a:latin typeface="Times New Roman" pitchFamily="18" charset="0"/>
                          <a:cs typeface="Times New Roman" pitchFamily="18" charset="0"/>
                        </a:rPr>
                        <a:t> </a:t>
                      </a:r>
                      <a:r>
                        <a:rPr lang="en-US" sz="2400" spc="-20" dirty="0" err="1">
                          <a:solidFill>
                            <a:schemeClr val="tx1"/>
                          </a:solidFill>
                          <a:effectLst/>
                          <a:latin typeface="Times New Roman" pitchFamily="18" charset="0"/>
                          <a:cs typeface="Times New Roman" pitchFamily="18" charset="0"/>
                        </a:rPr>
                        <a:t>và</a:t>
                      </a:r>
                      <a:r>
                        <a:rPr lang="en-US" sz="2400" spc="-20" dirty="0">
                          <a:solidFill>
                            <a:schemeClr val="tx1"/>
                          </a:solidFill>
                          <a:effectLst/>
                          <a:latin typeface="Times New Roman" pitchFamily="18" charset="0"/>
                          <a:cs typeface="Times New Roman" pitchFamily="18" charset="0"/>
                        </a:rPr>
                        <a:t> </a:t>
                      </a:r>
                      <a:r>
                        <a:rPr lang="en-US" sz="2400" spc="-20" dirty="0" err="1">
                          <a:solidFill>
                            <a:schemeClr val="tx1"/>
                          </a:solidFill>
                          <a:effectLst/>
                          <a:latin typeface="Times New Roman" pitchFamily="18" charset="0"/>
                          <a:cs typeface="Times New Roman" pitchFamily="18" charset="0"/>
                        </a:rPr>
                        <a:t>tạp</a:t>
                      </a:r>
                      <a:r>
                        <a:rPr lang="en-US" sz="2400" spc="-20" dirty="0">
                          <a:solidFill>
                            <a:schemeClr val="tx1"/>
                          </a:solidFill>
                          <a:effectLst/>
                          <a:latin typeface="Times New Roman" pitchFamily="18" charset="0"/>
                          <a:cs typeface="Times New Roman" pitchFamily="18" charset="0"/>
                        </a:rPr>
                        <a:t> </a:t>
                      </a:r>
                      <a:r>
                        <a:rPr lang="en-US" sz="2400" spc="-20" dirty="0" err="1">
                          <a:solidFill>
                            <a:schemeClr val="tx1"/>
                          </a:solidFill>
                          <a:effectLst/>
                          <a:latin typeface="Times New Roman" pitchFamily="18" charset="0"/>
                          <a:cs typeface="Times New Roman" pitchFamily="18" charset="0"/>
                        </a:rPr>
                        <a:t>chất</a:t>
                      </a:r>
                      <a:r>
                        <a:rPr lang="en-US" sz="2400" spc="-20" dirty="0">
                          <a:solidFill>
                            <a:schemeClr val="tx1"/>
                          </a:solidFill>
                          <a:effectLst/>
                          <a:latin typeface="Times New Roman" pitchFamily="18" charset="0"/>
                          <a:cs typeface="Times New Roman" pitchFamily="18" charset="0"/>
                        </a:rPr>
                        <a:t>, </a:t>
                      </a:r>
                      <a:r>
                        <a:rPr lang="en-US" sz="2400" spc="-20" dirty="0" err="1">
                          <a:solidFill>
                            <a:schemeClr val="tx1"/>
                          </a:solidFill>
                          <a:effectLst/>
                          <a:latin typeface="Times New Roman" pitchFamily="18" charset="0"/>
                          <a:cs typeface="Times New Roman" pitchFamily="18" charset="0"/>
                        </a:rPr>
                        <a:t>hấp</a:t>
                      </a:r>
                      <a:r>
                        <a:rPr lang="en-US" sz="2400" spc="-20" dirty="0">
                          <a:solidFill>
                            <a:schemeClr val="tx1"/>
                          </a:solidFill>
                          <a:effectLst/>
                          <a:latin typeface="Times New Roman" pitchFamily="18" charset="0"/>
                          <a:cs typeface="Times New Roman" pitchFamily="18" charset="0"/>
                        </a:rPr>
                        <a:t> </a:t>
                      </a:r>
                      <a:r>
                        <a:rPr lang="en-US" sz="2400" spc="-20" dirty="0" err="1">
                          <a:solidFill>
                            <a:schemeClr val="tx1"/>
                          </a:solidFill>
                          <a:effectLst/>
                          <a:latin typeface="Times New Roman" pitchFamily="18" charset="0"/>
                          <a:cs typeface="Times New Roman" pitchFamily="18" charset="0"/>
                        </a:rPr>
                        <a:t>phụ</a:t>
                      </a:r>
                      <a:r>
                        <a:rPr lang="en-US" sz="2400" spc="-20" dirty="0">
                          <a:solidFill>
                            <a:schemeClr val="tx1"/>
                          </a:solidFill>
                          <a:effectLst/>
                          <a:latin typeface="Times New Roman" pitchFamily="18" charset="0"/>
                          <a:cs typeface="Times New Roman" pitchFamily="18" charset="0"/>
                        </a:rPr>
                        <a:t> </a:t>
                      </a:r>
                      <a:r>
                        <a:rPr lang="en-US" sz="2400" spc="-20" dirty="0" err="1">
                          <a:solidFill>
                            <a:schemeClr val="tx1"/>
                          </a:solidFill>
                          <a:effectLst/>
                          <a:latin typeface="Times New Roman" pitchFamily="18" charset="0"/>
                          <a:cs typeface="Times New Roman" pitchFamily="18" charset="0"/>
                        </a:rPr>
                        <a:t>tối</a:t>
                      </a:r>
                      <a:r>
                        <a:rPr lang="en-US" sz="2400" spc="-20" dirty="0">
                          <a:solidFill>
                            <a:schemeClr val="tx1"/>
                          </a:solidFill>
                          <a:effectLst/>
                          <a:latin typeface="Times New Roman" pitchFamily="18" charset="0"/>
                          <a:cs typeface="Times New Roman" pitchFamily="18" charset="0"/>
                        </a:rPr>
                        <a:t> </a:t>
                      </a:r>
                      <a:r>
                        <a:rPr lang="en-US" sz="2400" spc="-20" dirty="0" err="1">
                          <a:solidFill>
                            <a:schemeClr val="tx1"/>
                          </a:solidFill>
                          <a:effectLst/>
                          <a:latin typeface="Times New Roman" pitchFamily="18" charset="0"/>
                          <a:cs typeface="Times New Roman" pitchFamily="18" charset="0"/>
                        </a:rPr>
                        <a:t>ưu</a:t>
                      </a:r>
                      <a:endParaRPr lang="en-US" sz="2000" dirty="0">
                        <a:solidFill>
                          <a:schemeClr val="tx1"/>
                        </a:solidFill>
                        <a:effectLst/>
                        <a:latin typeface="Times New Roman" pitchFamily="18" charset="0"/>
                        <a:ea typeface="Calibri"/>
                        <a:cs typeface="Times New Roman" pitchFamily="18" charset="0"/>
                      </a:endParaRPr>
                    </a:p>
                  </a:txBody>
                  <a:tcPr marL="68580" marR="68580" marT="36195" marB="0" anchor="ctr"/>
                </a:tc>
              </a:tr>
              <a:tr h="460331">
                <a:tc>
                  <a:txBody>
                    <a:bodyPr/>
                    <a:lstStyle/>
                    <a:p>
                      <a:pPr marL="0" marR="0" algn="ctr">
                        <a:lnSpc>
                          <a:spcPct val="115000"/>
                        </a:lnSpc>
                        <a:spcBef>
                          <a:spcPts val="0"/>
                        </a:spcBef>
                        <a:spcAft>
                          <a:spcPts val="0"/>
                        </a:spcAft>
                        <a:tabLst>
                          <a:tab pos="6120130" algn="l"/>
                        </a:tabLst>
                      </a:pPr>
                      <a:r>
                        <a:rPr lang="en-US" sz="2400">
                          <a:solidFill>
                            <a:schemeClr val="tx1"/>
                          </a:solidFill>
                          <a:effectLst/>
                          <a:latin typeface="Times New Roman" pitchFamily="18" charset="0"/>
                          <a:cs typeface="Times New Roman" pitchFamily="18" charset="0"/>
                        </a:rPr>
                        <a:t>3</a:t>
                      </a:r>
                      <a:endParaRPr lang="en-US" sz="2000">
                        <a:solidFill>
                          <a:schemeClr val="tx1"/>
                        </a:solidFill>
                        <a:effectLst/>
                        <a:latin typeface="Times New Roman" pitchFamily="18" charset="0"/>
                        <a:ea typeface="Calibri"/>
                        <a:cs typeface="Times New Roman" pitchFamily="18" charset="0"/>
                      </a:endParaRPr>
                    </a:p>
                  </a:txBody>
                  <a:tcPr marL="68580" marR="68580" marT="36195" marB="0" anchor="ctr"/>
                </a:tc>
                <a:tc>
                  <a:txBody>
                    <a:bodyPr/>
                    <a:lstStyle/>
                    <a:p>
                      <a:pPr marL="0" marR="0" algn="just">
                        <a:lnSpc>
                          <a:spcPct val="115000"/>
                        </a:lnSpc>
                        <a:spcBef>
                          <a:spcPts val="0"/>
                        </a:spcBef>
                        <a:spcAft>
                          <a:spcPts val="0"/>
                        </a:spcAft>
                        <a:tabLst>
                          <a:tab pos="6120130" algn="l"/>
                        </a:tabLst>
                      </a:pPr>
                      <a:r>
                        <a:rPr lang="en-US" sz="2400" spc="-20" dirty="0" err="1">
                          <a:solidFill>
                            <a:schemeClr val="tx1"/>
                          </a:solidFill>
                          <a:effectLst/>
                          <a:latin typeface="Times New Roman" pitchFamily="18" charset="0"/>
                          <a:cs typeface="Times New Roman" pitchFamily="18" charset="0"/>
                        </a:rPr>
                        <a:t>Lọc</a:t>
                      </a:r>
                      <a:r>
                        <a:rPr lang="en-US" sz="2400" spc="-20" dirty="0">
                          <a:solidFill>
                            <a:schemeClr val="tx1"/>
                          </a:solidFill>
                          <a:effectLst/>
                          <a:latin typeface="Times New Roman" pitchFamily="18" charset="0"/>
                          <a:cs typeface="Times New Roman" pitchFamily="18" charset="0"/>
                        </a:rPr>
                        <a:t> </a:t>
                      </a:r>
                      <a:r>
                        <a:rPr lang="en-US" sz="2400" spc="-20" dirty="0" err="1">
                          <a:solidFill>
                            <a:schemeClr val="tx1"/>
                          </a:solidFill>
                          <a:effectLst/>
                          <a:latin typeface="Times New Roman" pitchFamily="18" charset="0"/>
                          <a:cs typeface="Times New Roman" pitchFamily="18" charset="0"/>
                        </a:rPr>
                        <a:t>các</a:t>
                      </a:r>
                      <a:r>
                        <a:rPr lang="en-US" sz="2400" spc="-20" dirty="0">
                          <a:solidFill>
                            <a:schemeClr val="tx1"/>
                          </a:solidFill>
                          <a:effectLst/>
                          <a:latin typeface="Times New Roman" pitchFamily="18" charset="0"/>
                          <a:cs typeface="Times New Roman" pitchFamily="18" charset="0"/>
                        </a:rPr>
                        <a:t> </a:t>
                      </a:r>
                      <a:r>
                        <a:rPr lang="en-US" sz="2400" spc="-20" dirty="0" err="1">
                          <a:solidFill>
                            <a:schemeClr val="tx1"/>
                          </a:solidFill>
                          <a:effectLst/>
                          <a:latin typeface="Times New Roman" pitchFamily="18" charset="0"/>
                          <a:cs typeface="Times New Roman" pitchFamily="18" charset="0"/>
                        </a:rPr>
                        <a:t>cặn</a:t>
                      </a:r>
                      <a:r>
                        <a:rPr lang="en-US" sz="2400" spc="-20" dirty="0">
                          <a:solidFill>
                            <a:schemeClr val="tx1"/>
                          </a:solidFill>
                          <a:effectLst/>
                          <a:latin typeface="Times New Roman" pitchFamily="18" charset="0"/>
                          <a:cs typeface="Times New Roman" pitchFamily="18" charset="0"/>
                        </a:rPr>
                        <a:t> </a:t>
                      </a:r>
                      <a:r>
                        <a:rPr lang="en-US" sz="2400" spc="-20" dirty="0" err="1">
                          <a:solidFill>
                            <a:schemeClr val="tx1"/>
                          </a:solidFill>
                          <a:effectLst/>
                          <a:latin typeface="Times New Roman" pitchFamily="18" charset="0"/>
                          <a:cs typeface="Times New Roman" pitchFamily="18" charset="0"/>
                        </a:rPr>
                        <a:t>bã</a:t>
                      </a:r>
                      <a:r>
                        <a:rPr lang="en-US" sz="2400" spc="-20" dirty="0">
                          <a:solidFill>
                            <a:schemeClr val="tx1"/>
                          </a:solidFill>
                          <a:effectLst/>
                          <a:latin typeface="Times New Roman" pitchFamily="18" charset="0"/>
                          <a:cs typeface="Times New Roman" pitchFamily="18" charset="0"/>
                        </a:rPr>
                        <a:t> </a:t>
                      </a:r>
                      <a:r>
                        <a:rPr lang="en-US" sz="2400" spc="-20" dirty="0" err="1">
                          <a:solidFill>
                            <a:schemeClr val="tx1"/>
                          </a:solidFill>
                          <a:effectLst/>
                          <a:latin typeface="Times New Roman" pitchFamily="18" charset="0"/>
                          <a:cs typeface="Times New Roman" pitchFamily="18" charset="0"/>
                        </a:rPr>
                        <a:t>lớn</a:t>
                      </a:r>
                      <a:r>
                        <a:rPr lang="en-US" sz="2400" spc="-20" dirty="0">
                          <a:solidFill>
                            <a:schemeClr val="tx1"/>
                          </a:solidFill>
                          <a:effectLst/>
                          <a:latin typeface="Times New Roman" pitchFamily="18" charset="0"/>
                          <a:cs typeface="Times New Roman" pitchFamily="18" charset="0"/>
                        </a:rPr>
                        <a:t> </a:t>
                      </a:r>
                      <a:endParaRPr lang="en-US" sz="2000" dirty="0">
                        <a:solidFill>
                          <a:schemeClr val="tx1"/>
                        </a:solidFill>
                        <a:effectLst/>
                        <a:latin typeface="Times New Roman" pitchFamily="18" charset="0"/>
                        <a:ea typeface="Calibri"/>
                        <a:cs typeface="Times New Roman" pitchFamily="18" charset="0"/>
                      </a:endParaRPr>
                    </a:p>
                  </a:txBody>
                  <a:tcPr marL="68580" marR="68580" marT="36195" marB="0" anchor="ctr"/>
                </a:tc>
              </a:tr>
              <a:tr h="460331">
                <a:tc>
                  <a:txBody>
                    <a:bodyPr/>
                    <a:lstStyle/>
                    <a:p>
                      <a:pPr marL="0" marR="0" algn="ctr">
                        <a:lnSpc>
                          <a:spcPct val="115000"/>
                        </a:lnSpc>
                        <a:spcBef>
                          <a:spcPts val="0"/>
                        </a:spcBef>
                        <a:spcAft>
                          <a:spcPts val="0"/>
                        </a:spcAft>
                        <a:tabLst>
                          <a:tab pos="6120130" algn="l"/>
                        </a:tabLst>
                      </a:pPr>
                      <a:r>
                        <a:rPr lang="en-US" sz="2400">
                          <a:solidFill>
                            <a:schemeClr val="tx1"/>
                          </a:solidFill>
                          <a:effectLst/>
                          <a:latin typeface="Times New Roman" pitchFamily="18" charset="0"/>
                          <a:cs typeface="Times New Roman" pitchFamily="18" charset="0"/>
                        </a:rPr>
                        <a:t>4</a:t>
                      </a:r>
                      <a:endParaRPr lang="en-US" sz="2000">
                        <a:solidFill>
                          <a:schemeClr val="tx1"/>
                        </a:solidFill>
                        <a:effectLst/>
                        <a:latin typeface="Times New Roman" pitchFamily="18" charset="0"/>
                        <a:ea typeface="Calibri"/>
                        <a:cs typeface="Times New Roman" pitchFamily="18" charset="0"/>
                      </a:endParaRPr>
                    </a:p>
                  </a:txBody>
                  <a:tcPr marL="68580" marR="68580" marT="36195" marB="0" anchor="ctr"/>
                </a:tc>
                <a:tc>
                  <a:txBody>
                    <a:bodyPr/>
                    <a:lstStyle/>
                    <a:p>
                      <a:pPr marL="0" marR="0" algn="just">
                        <a:lnSpc>
                          <a:spcPct val="115000"/>
                        </a:lnSpc>
                        <a:spcBef>
                          <a:spcPts val="0"/>
                        </a:spcBef>
                        <a:spcAft>
                          <a:spcPts val="0"/>
                        </a:spcAft>
                        <a:tabLst>
                          <a:tab pos="6120130" algn="l"/>
                        </a:tabLst>
                      </a:pPr>
                      <a:r>
                        <a:rPr lang="en-US" sz="2400" spc="-20" dirty="0" err="1">
                          <a:solidFill>
                            <a:schemeClr val="tx1"/>
                          </a:solidFill>
                          <a:effectLst/>
                          <a:latin typeface="Times New Roman" pitchFamily="18" charset="0"/>
                          <a:cs typeface="Times New Roman" pitchFamily="18" charset="0"/>
                        </a:rPr>
                        <a:t>Giữ</a:t>
                      </a:r>
                      <a:r>
                        <a:rPr lang="en-US" sz="2400" spc="-20" dirty="0">
                          <a:solidFill>
                            <a:schemeClr val="tx1"/>
                          </a:solidFill>
                          <a:effectLst/>
                          <a:latin typeface="Times New Roman" pitchFamily="18" charset="0"/>
                          <a:cs typeface="Times New Roman" pitchFamily="18" charset="0"/>
                        </a:rPr>
                        <a:t> </a:t>
                      </a:r>
                      <a:r>
                        <a:rPr lang="en-US" sz="2400" spc="-20" dirty="0" err="1">
                          <a:solidFill>
                            <a:schemeClr val="tx1"/>
                          </a:solidFill>
                          <a:effectLst/>
                          <a:latin typeface="Times New Roman" pitchFamily="18" charset="0"/>
                          <a:cs typeface="Times New Roman" pitchFamily="18" charset="0"/>
                        </a:rPr>
                        <a:t>các</a:t>
                      </a:r>
                      <a:r>
                        <a:rPr lang="en-US" sz="2400" spc="-20" dirty="0">
                          <a:solidFill>
                            <a:schemeClr val="tx1"/>
                          </a:solidFill>
                          <a:effectLst/>
                          <a:latin typeface="Times New Roman" pitchFamily="18" charset="0"/>
                          <a:cs typeface="Times New Roman" pitchFamily="18" charset="0"/>
                        </a:rPr>
                        <a:t> </a:t>
                      </a:r>
                      <a:r>
                        <a:rPr lang="en-US" sz="2400" spc="-20" dirty="0" err="1">
                          <a:solidFill>
                            <a:schemeClr val="tx1"/>
                          </a:solidFill>
                          <a:effectLst/>
                          <a:latin typeface="Times New Roman" pitchFamily="18" charset="0"/>
                          <a:cs typeface="Times New Roman" pitchFamily="18" charset="0"/>
                        </a:rPr>
                        <a:t>vật</a:t>
                      </a:r>
                      <a:r>
                        <a:rPr lang="en-US" sz="2400" spc="-20" dirty="0">
                          <a:solidFill>
                            <a:schemeClr val="tx1"/>
                          </a:solidFill>
                          <a:effectLst/>
                          <a:latin typeface="Times New Roman" pitchFamily="18" charset="0"/>
                          <a:cs typeface="Times New Roman" pitchFamily="18" charset="0"/>
                        </a:rPr>
                        <a:t> </a:t>
                      </a:r>
                      <a:r>
                        <a:rPr lang="en-US" sz="2400" spc="-20" dirty="0" err="1">
                          <a:solidFill>
                            <a:schemeClr val="tx1"/>
                          </a:solidFill>
                          <a:effectLst/>
                          <a:latin typeface="Times New Roman" pitchFamily="18" charset="0"/>
                          <a:cs typeface="Times New Roman" pitchFamily="18" charset="0"/>
                        </a:rPr>
                        <a:t>liệu</a:t>
                      </a:r>
                      <a:r>
                        <a:rPr lang="en-US" sz="2400" spc="-20" dirty="0">
                          <a:solidFill>
                            <a:schemeClr val="tx1"/>
                          </a:solidFill>
                          <a:effectLst/>
                          <a:latin typeface="Times New Roman" pitchFamily="18" charset="0"/>
                          <a:cs typeface="Times New Roman" pitchFamily="18" charset="0"/>
                        </a:rPr>
                        <a:t> </a:t>
                      </a:r>
                      <a:r>
                        <a:rPr lang="en-US" sz="2400" spc="-20" dirty="0" err="1">
                          <a:solidFill>
                            <a:schemeClr val="tx1"/>
                          </a:solidFill>
                          <a:effectLst/>
                          <a:latin typeface="Times New Roman" pitchFamily="18" charset="0"/>
                          <a:cs typeface="Times New Roman" pitchFamily="18" charset="0"/>
                        </a:rPr>
                        <a:t>không</a:t>
                      </a:r>
                      <a:r>
                        <a:rPr lang="en-US" sz="2400" spc="-20" dirty="0">
                          <a:solidFill>
                            <a:schemeClr val="tx1"/>
                          </a:solidFill>
                          <a:effectLst/>
                          <a:latin typeface="Times New Roman" pitchFamily="18" charset="0"/>
                          <a:cs typeface="Times New Roman" pitchFamily="18" charset="0"/>
                        </a:rPr>
                        <a:t> </a:t>
                      </a:r>
                      <a:r>
                        <a:rPr lang="en-US" sz="2400" spc="-20" dirty="0" err="1">
                          <a:solidFill>
                            <a:schemeClr val="tx1"/>
                          </a:solidFill>
                          <a:effectLst/>
                          <a:latin typeface="Times New Roman" pitchFamily="18" charset="0"/>
                          <a:cs typeface="Times New Roman" pitchFamily="18" charset="0"/>
                        </a:rPr>
                        <a:t>bị</a:t>
                      </a:r>
                      <a:r>
                        <a:rPr lang="en-US" sz="2400" spc="-20" dirty="0">
                          <a:solidFill>
                            <a:schemeClr val="tx1"/>
                          </a:solidFill>
                          <a:effectLst/>
                          <a:latin typeface="Times New Roman" pitchFamily="18" charset="0"/>
                          <a:cs typeface="Times New Roman" pitchFamily="18" charset="0"/>
                        </a:rPr>
                        <a:t> </a:t>
                      </a:r>
                      <a:r>
                        <a:rPr lang="en-US" sz="2400" spc="-20" dirty="0" err="1">
                          <a:solidFill>
                            <a:schemeClr val="tx1"/>
                          </a:solidFill>
                          <a:effectLst/>
                          <a:latin typeface="Times New Roman" pitchFamily="18" charset="0"/>
                          <a:cs typeface="Times New Roman" pitchFamily="18" charset="0"/>
                        </a:rPr>
                        <a:t>rửa</a:t>
                      </a:r>
                      <a:r>
                        <a:rPr lang="en-US" sz="2400" spc="-20" dirty="0">
                          <a:solidFill>
                            <a:schemeClr val="tx1"/>
                          </a:solidFill>
                          <a:effectLst/>
                          <a:latin typeface="Times New Roman" pitchFamily="18" charset="0"/>
                          <a:cs typeface="Times New Roman" pitchFamily="18" charset="0"/>
                        </a:rPr>
                        <a:t> </a:t>
                      </a:r>
                      <a:r>
                        <a:rPr lang="en-US" sz="2400" spc="-20" dirty="0" err="1">
                          <a:solidFill>
                            <a:schemeClr val="tx1"/>
                          </a:solidFill>
                          <a:effectLst/>
                          <a:latin typeface="Times New Roman" pitchFamily="18" charset="0"/>
                          <a:cs typeface="Times New Roman" pitchFamily="18" charset="0"/>
                        </a:rPr>
                        <a:t>trôi</a:t>
                      </a:r>
                      <a:r>
                        <a:rPr lang="en-US" sz="2400" spc="-20" dirty="0">
                          <a:solidFill>
                            <a:schemeClr val="tx1"/>
                          </a:solidFill>
                          <a:effectLst/>
                          <a:latin typeface="Times New Roman" pitchFamily="18" charset="0"/>
                          <a:cs typeface="Times New Roman" pitchFamily="18" charset="0"/>
                        </a:rPr>
                        <a:t> </a:t>
                      </a:r>
                      <a:endParaRPr lang="en-US" sz="2000" dirty="0">
                        <a:solidFill>
                          <a:schemeClr val="tx1"/>
                        </a:solidFill>
                        <a:effectLst/>
                        <a:latin typeface="Times New Roman" pitchFamily="18" charset="0"/>
                        <a:ea typeface="Calibri"/>
                        <a:cs typeface="Times New Roman" pitchFamily="18" charset="0"/>
                      </a:endParaRPr>
                    </a:p>
                  </a:txBody>
                  <a:tcPr marL="68580" marR="68580" marT="36195" marB="0" anchor="ctr"/>
                </a:tc>
              </a:tr>
              <a:tr h="460331">
                <a:tc>
                  <a:txBody>
                    <a:bodyPr/>
                    <a:lstStyle/>
                    <a:p>
                      <a:pPr marL="0" marR="0" algn="ctr">
                        <a:lnSpc>
                          <a:spcPct val="115000"/>
                        </a:lnSpc>
                        <a:spcBef>
                          <a:spcPts val="0"/>
                        </a:spcBef>
                        <a:spcAft>
                          <a:spcPts val="0"/>
                        </a:spcAft>
                        <a:tabLst>
                          <a:tab pos="6120130" algn="l"/>
                        </a:tabLst>
                      </a:pPr>
                      <a:r>
                        <a:rPr lang="en-US" sz="2400">
                          <a:solidFill>
                            <a:schemeClr val="tx1"/>
                          </a:solidFill>
                          <a:effectLst/>
                          <a:latin typeface="Times New Roman" pitchFamily="18" charset="0"/>
                          <a:cs typeface="Times New Roman" pitchFamily="18" charset="0"/>
                        </a:rPr>
                        <a:t>5</a:t>
                      </a:r>
                      <a:endParaRPr lang="en-US" sz="2000">
                        <a:solidFill>
                          <a:schemeClr val="tx1"/>
                        </a:solidFill>
                        <a:effectLst/>
                        <a:latin typeface="Times New Roman" pitchFamily="18" charset="0"/>
                        <a:ea typeface="Calibri"/>
                        <a:cs typeface="Times New Roman" pitchFamily="18" charset="0"/>
                      </a:endParaRPr>
                    </a:p>
                  </a:txBody>
                  <a:tcPr marL="68580" marR="68580" marT="36195" marB="0" anchor="ctr"/>
                </a:tc>
                <a:tc>
                  <a:txBody>
                    <a:bodyPr/>
                    <a:lstStyle/>
                    <a:p>
                      <a:pPr marL="0" marR="0" algn="just">
                        <a:lnSpc>
                          <a:spcPct val="115000"/>
                        </a:lnSpc>
                        <a:spcBef>
                          <a:spcPts val="0"/>
                        </a:spcBef>
                        <a:spcAft>
                          <a:spcPts val="0"/>
                        </a:spcAft>
                        <a:tabLst>
                          <a:tab pos="6120130" algn="l"/>
                        </a:tabLst>
                      </a:pPr>
                      <a:r>
                        <a:rPr lang="en-US" sz="2400" spc="-20" dirty="0" err="1">
                          <a:solidFill>
                            <a:schemeClr val="tx1"/>
                          </a:solidFill>
                          <a:effectLst/>
                          <a:latin typeface="Times New Roman" pitchFamily="18" charset="0"/>
                          <a:cs typeface="Times New Roman" pitchFamily="18" charset="0"/>
                        </a:rPr>
                        <a:t>Lọc</a:t>
                      </a:r>
                      <a:r>
                        <a:rPr lang="en-US" sz="2400" spc="-20" dirty="0">
                          <a:solidFill>
                            <a:schemeClr val="tx1"/>
                          </a:solidFill>
                          <a:effectLst/>
                          <a:latin typeface="Times New Roman" pitchFamily="18" charset="0"/>
                          <a:cs typeface="Times New Roman" pitchFamily="18" charset="0"/>
                        </a:rPr>
                        <a:t> </a:t>
                      </a:r>
                      <a:r>
                        <a:rPr lang="en-US" sz="2400" spc="-20" dirty="0" err="1">
                          <a:solidFill>
                            <a:schemeClr val="tx1"/>
                          </a:solidFill>
                          <a:effectLst/>
                          <a:latin typeface="Times New Roman" pitchFamily="18" charset="0"/>
                          <a:cs typeface="Times New Roman" pitchFamily="18" charset="0"/>
                        </a:rPr>
                        <a:t>tạp</a:t>
                      </a:r>
                      <a:r>
                        <a:rPr lang="en-US" sz="2400" spc="-20" dirty="0">
                          <a:solidFill>
                            <a:schemeClr val="tx1"/>
                          </a:solidFill>
                          <a:effectLst/>
                          <a:latin typeface="Times New Roman" pitchFamily="18" charset="0"/>
                          <a:cs typeface="Times New Roman" pitchFamily="18" charset="0"/>
                        </a:rPr>
                        <a:t> </a:t>
                      </a:r>
                      <a:r>
                        <a:rPr lang="en-US" sz="2400" spc="-20" dirty="0" err="1">
                          <a:solidFill>
                            <a:schemeClr val="tx1"/>
                          </a:solidFill>
                          <a:effectLst/>
                          <a:latin typeface="Times New Roman" pitchFamily="18" charset="0"/>
                          <a:cs typeface="Times New Roman" pitchFamily="18" charset="0"/>
                        </a:rPr>
                        <a:t>chất</a:t>
                      </a:r>
                      <a:r>
                        <a:rPr lang="en-US" sz="2400" spc="-20" dirty="0">
                          <a:solidFill>
                            <a:schemeClr val="tx1"/>
                          </a:solidFill>
                          <a:effectLst/>
                          <a:latin typeface="Times New Roman" pitchFamily="18" charset="0"/>
                          <a:cs typeface="Times New Roman" pitchFamily="18" charset="0"/>
                        </a:rPr>
                        <a:t> </a:t>
                      </a:r>
                      <a:r>
                        <a:rPr lang="en-US" sz="2400" spc="-20" dirty="0" err="1">
                          <a:solidFill>
                            <a:schemeClr val="tx1"/>
                          </a:solidFill>
                          <a:effectLst/>
                          <a:latin typeface="Times New Roman" pitchFamily="18" charset="0"/>
                          <a:cs typeface="Times New Roman" pitchFamily="18" charset="0"/>
                        </a:rPr>
                        <a:t>nhỏ</a:t>
                      </a:r>
                      <a:r>
                        <a:rPr lang="en-US" sz="2400" spc="-20" dirty="0">
                          <a:solidFill>
                            <a:schemeClr val="tx1"/>
                          </a:solidFill>
                          <a:effectLst/>
                          <a:latin typeface="Times New Roman" pitchFamily="18" charset="0"/>
                          <a:cs typeface="Times New Roman" pitchFamily="18" charset="0"/>
                        </a:rPr>
                        <a:t>, vi </a:t>
                      </a:r>
                      <a:r>
                        <a:rPr lang="en-US" sz="2400" spc="-20" dirty="0" err="1">
                          <a:solidFill>
                            <a:schemeClr val="tx1"/>
                          </a:solidFill>
                          <a:effectLst/>
                          <a:latin typeface="Times New Roman" pitchFamily="18" charset="0"/>
                          <a:cs typeface="Times New Roman" pitchFamily="18" charset="0"/>
                        </a:rPr>
                        <a:t>khuẩn</a:t>
                      </a:r>
                      <a:r>
                        <a:rPr lang="en-US" sz="2400" spc="-20" dirty="0">
                          <a:solidFill>
                            <a:schemeClr val="tx1"/>
                          </a:solidFill>
                          <a:effectLst/>
                          <a:latin typeface="Times New Roman" pitchFamily="18" charset="0"/>
                          <a:cs typeface="Times New Roman" pitchFamily="18" charset="0"/>
                        </a:rPr>
                        <a:t>, vi </a:t>
                      </a:r>
                      <a:r>
                        <a:rPr lang="en-US" sz="2400" spc="-20" dirty="0" err="1">
                          <a:solidFill>
                            <a:schemeClr val="tx1"/>
                          </a:solidFill>
                          <a:effectLst/>
                          <a:latin typeface="Times New Roman" pitchFamily="18" charset="0"/>
                          <a:cs typeface="Times New Roman" pitchFamily="18" charset="0"/>
                        </a:rPr>
                        <a:t>rút</a:t>
                      </a:r>
                      <a:r>
                        <a:rPr lang="en-US" sz="2400" spc="-20" dirty="0">
                          <a:solidFill>
                            <a:schemeClr val="tx1"/>
                          </a:solidFill>
                          <a:effectLst/>
                          <a:latin typeface="Times New Roman" pitchFamily="18" charset="0"/>
                          <a:cs typeface="Times New Roman" pitchFamily="18" charset="0"/>
                        </a:rPr>
                        <a:t>, </a:t>
                      </a:r>
                      <a:r>
                        <a:rPr lang="en-US" sz="2400" spc="-20" dirty="0" err="1">
                          <a:solidFill>
                            <a:schemeClr val="tx1"/>
                          </a:solidFill>
                          <a:effectLst/>
                          <a:latin typeface="Times New Roman" pitchFamily="18" charset="0"/>
                          <a:cs typeface="Times New Roman" pitchFamily="18" charset="0"/>
                        </a:rPr>
                        <a:t>ký</a:t>
                      </a:r>
                      <a:r>
                        <a:rPr lang="en-US" sz="2400" spc="-20" dirty="0">
                          <a:solidFill>
                            <a:schemeClr val="tx1"/>
                          </a:solidFill>
                          <a:effectLst/>
                          <a:latin typeface="Times New Roman" pitchFamily="18" charset="0"/>
                          <a:cs typeface="Times New Roman" pitchFamily="18" charset="0"/>
                        </a:rPr>
                        <a:t> </a:t>
                      </a:r>
                      <a:r>
                        <a:rPr lang="en-US" sz="2400" spc="-20" dirty="0" err="1">
                          <a:solidFill>
                            <a:schemeClr val="tx1"/>
                          </a:solidFill>
                          <a:effectLst/>
                          <a:latin typeface="Times New Roman" pitchFamily="18" charset="0"/>
                          <a:cs typeface="Times New Roman" pitchFamily="18" charset="0"/>
                        </a:rPr>
                        <a:t>sinh</a:t>
                      </a:r>
                      <a:r>
                        <a:rPr lang="en-US" sz="2400" spc="-20" dirty="0">
                          <a:solidFill>
                            <a:schemeClr val="tx1"/>
                          </a:solidFill>
                          <a:effectLst/>
                          <a:latin typeface="Times New Roman" pitchFamily="18" charset="0"/>
                          <a:cs typeface="Times New Roman" pitchFamily="18" charset="0"/>
                        </a:rPr>
                        <a:t> </a:t>
                      </a:r>
                      <a:r>
                        <a:rPr lang="en-US" sz="2400" spc="-20" dirty="0" err="1">
                          <a:solidFill>
                            <a:schemeClr val="tx1"/>
                          </a:solidFill>
                          <a:effectLst/>
                          <a:latin typeface="Times New Roman" pitchFamily="18" charset="0"/>
                          <a:cs typeface="Times New Roman" pitchFamily="18" charset="0"/>
                        </a:rPr>
                        <a:t>trùng</a:t>
                      </a:r>
                      <a:r>
                        <a:rPr lang="en-US" sz="2400" spc="-20" dirty="0">
                          <a:solidFill>
                            <a:schemeClr val="tx1"/>
                          </a:solidFill>
                          <a:effectLst/>
                          <a:latin typeface="Times New Roman" pitchFamily="18" charset="0"/>
                          <a:cs typeface="Times New Roman" pitchFamily="18" charset="0"/>
                        </a:rPr>
                        <a:t> </a:t>
                      </a:r>
                      <a:endParaRPr lang="en-US" sz="2000" dirty="0">
                        <a:solidFill>
                          <a:schemeClr val="tx1"/>
                        </a:solidFill>
                        <a:effectLst/>
                        <a:latin typeface="Times New Roman" pitchFamily="18" charset="0"/>
                        <a:ea typeface="Calibri"/>
                        <a:cs typeface="Times New Roman" pitchFamily="18" charset="0"/>
                      </a:endParaRPr>
                    </a:p>
                  </a:txBody>
                  <a:tcPr marL="68580" marR="68580" marT="36195" marB="0"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87510139"/>
              </p:ext>
            </p:extLst>
          </p:nvPr>
        </p:nvGraphicFramePr>
        <p:xfrm>
          <a:off x="228600" y="5181600"/>
          <a:ext cx="8763000" cy="1365885"/>
        </p:xfrm>
        <a:graphic>
          <a:graphicData uri="http://schemas.openxmlformats.org/drawingml/2006/table">
            <a:tbl>
              <a:tblPr firstRow="1" firstCol="1" bandRow="1">
                <a:tableStyleId>{5C22544A-7EE6-4342-B048-85BDC9FD1C3A}</a:tableStyleId>
              </a:tblPr>
              <a:tblGrid>
                <a:gridCol w="1863014"/>
                <a:gridCol w="1083107"/>
                <a:gridCol w="1083107"/>
                <a:gridCol w="1566824"/>
                <a:gridCol w="1817446"/>
                <a:gridCol w="1349502"/>
              </a:tblGrid>
              <a:tr h="762000">
                <a:tc>
                  <a:txBody>
                    <a:bodyPr/>
                    <a:lstStyle/>
                    <a:p>
                      <a:pPr marL="0" marR="0" algn="ctr">
                        <a:lnSpc>
                          <a:spcPct val="150000"/>
                        </a:lnSpc>
                        <a:spcBef>
                          <a:spcPts val="0"/>
                        </a:spcBef>
                        <a:spcAft>
                          <a:spcPts val="0"/>
                        </a:spcAft>
                        <a:tabLst>
                          <a:tab pos="6120130" algn="l"/>
                        </a:tabLst>
                      </a:pPr>
                      <a:r>
                        <a:rPr lang="en-US" sz="1800" dirty="0">
                          <a:solidFill>
                            <a:schemeClr val="tx1"/>
                          </a:solidFill>
                          <a:effectLst/>
                          <a:latin typeface="Times New Roman" pitchFamily="18" charset="0"/>
                          <a:cs typeface="Times New Roman" pitchFamily="18" charset="0"/>
                        </a:rPr>
                        <a:t>VẬT LIỆU</a:t>
                      </a:r>
                      <a:endParaRPr lang="en-US" sz="1600" dirty="0">
                        <a:solidFill>
                          <a:schemeClr val="tx1"/>
                        </a:solidFill>
                        <a:effectLst/>
                        <a:latin typeface="Times New Roman" pitchFamily="18" charset="0"/>
                        <a:ea typeface="Calibri"/>
                        <a:cs typeface="Times New Roman" pitchFamily="18" charset="0"/>
                      </a:endParaRPr>
                    </a:p>
                  </a:txBody>
                  <a:tcPr marL="68580" marR="68580" marT="36195" marB="0" anchor="ctr"/>
                </a:tc>
                <a:tc>
                  <a:txBody>
                    <a:bodyPr/>
                    <a:lstStyle/>
                    <a:p>
                      <a:pPr marL="0" marR="0" algn="ctr">
                        <a:lnSpc>
                          <a:spcPct val="150000"/>
                        </a:lnSpc>
                        <a:spcBef>
                          <a:spcPts val="0"/>
                        </a:spcBef>
                        <a:spcAft>
                          <a:spcPts val="0"/>
                        </a:spcAft>
                        <a:tabLst>
                          <a:tab pos="6120130" algn="l"/>
                        </a:tabLst>
                      </a:pPr>
                      <a:r>
                        <a:rPr lang="en-US" sz="1800">
                          <a:solidFill>
                            <a:schemeClr val="tx1"/>
                          </a:solidFill>
                          <a:effectLst/>
                          <a:latin typeface="Times New Roman" pitchFamily="18" charset="0"/>
                          <a:cs typeface="Times New Roman" pitchFamily="18" charset="0"/>
                        </a:rPr>
                        <a:t>Sỏi</a:t>
                      </a:r>
                      <a:endParaRPr lang="en-US" sz="1600">
                        <a:solidFill>
                          <a:schemeClr val="tx1"/>
                        </a:solidFill>
                        <a:effectLst/>
                        <a:latin typeface="Times New Roman" pitchFamily="18" charset="0"/>
                        <a:ea typeface="Calibri"/>
                        <a:cs typeface="Times New Roman" pitchFamily="18" charset="0"/>
                      </a:endParaRPr>
                    </a:p>
                  </a:txBody>
                  <a:tcPr marL="68580" marR="68580" marT="36195" marB="0" anchor="ctr"/>
                </a:tc>
                <a:tc>
                  <a:txBody>
                    <a:bodyPr/>
                    <a:lstStyle/>
                    <a:p>
                      <a:pPr marL="0" marR="0" algn="ctr">
                        <a:lnSpc>
                          <a:spcPct val="150000"/>
                        </a:lnSpc>
                        <a:spcBef>
                          <a:spcPts val="0"/>
                        </a:spcBef>
                        <a:spcAft>
                          <a:spcPts val="0"/>
                        </a:spcAft>
                        <a:tabLst>
                          <a:tab pos="6120130" algn="l"/>
                        </a:tabLst>
                      </a:pPr>
                      <a:r>
                        <a:rPr lang="en-US" sz="1800">
                          <a:solidFill>
                            <a:schemeClr val="tx1"/>
                          </a:solidFill>
                          <a:effectLst/>
                          <a:latin typeface="Times New Roman" pitchFamily="18" charset="0"/>
                          <a:cs typeface="Times New Roman" pitchFamily="18" charset="0"/>
                        </a:rPr>
                        <a:t>Cát</a:t>
                      </a:r>
                      <a:endParaRPr lang="en-US" sz="1600">
                        <a:solidFill>
                          <a:schemeClr val="tx1"/>
                        </a:solidFill>
                        <a:effectLst/>
                        <a:latin typeface="Times New Roman" pitchFamily="18" charset="0"/>
                        <a:ea typeface="Calibri"/>
                        <a:cs typeface="Times New Roman" pitchFamily="18" charset="0"/>
                      </a:endParaRPr>
                    </a:p>
                  </a:txBody>
                  <a:tcPr marL="68580" marR="68580" marT="36195" marB="0" anchor="ctr"/>
                </a:tc>
                <a:tc>
                  <a:txBody>
                    <a:bodyPr/>
                    <a:lstStyle/>
                    <a:p>
                      <a:pPr marL="0" marR="0" algn="ctr">
                        <a:lnSpc>
                          <a:spcPct val="150000"/>
                        </a:lnSpc>
                        <a:spcBef>
                          <a:spcPts val="0"/>
                        </a:spcBef>
                        <a:spcAft>
                          <a:spcPts val="0"/>
                        </a:spcAft>
                        <a:tabLst>
                          <a:tab pos="6120130" algn="l"/>
                        </a:tabLst>
                      </a:pPr>
                      <a:r>
                        <a:rPr lang="en-US" sz="1800">
                          <a:solidFill>
                            <a:schemeClr val="tx1"/>
                          </a:solidFill>
                          <a:effectLst/>
                          <a:latin typeface="Times New Roman" pitchFamily="18" charset="0"/>
                          <a:cs typeface="Times New Roman" pitchFamily="18" charset="0"/>
                        </a:rPr>
                        <a:t>Vỏ trứng</a:t>
                      </a:r>
                      <a:endParaRPr lang="en-US" sz="1600">
                        <a:solidFill>
                          <a:schemeClr val="tx1"/>
                        </a:solidFill>
                        <a:effectLst/>
                        <a:latin typeface="Times New Roman" pitchFamily="18" charset="0"/>
                        <a:ea typeface="Calibri"/>
                        <a:cs typeface="Times New Roman" pitchFamily="18" charset="0"/>
                      </a:endParaRPr>
                    </a:p>
                  </a:txBody>
                  <a:tcPr marL="68580" marR="68580" marT="36195" marB="0" anchor="ctr"/>
                </a:tc>
                <a:tc>
                  <a:txBody>
                    <a:bodyPr/>
                    <a:lstStyle/>
                    <a:p>
                      <a:pPr marL="0" marR="0" algn="ctr">
                        <a:lnSpc>
                          <a:spcPct val="150000"/>
                        </a:lnSpc>
                        <a:spcBef>
                          <a:spcPts val="0"/>
                        </a:spcBef>
                        <a:spcAft>
                          <a:spcPts val="0"/>
                        </a:spcAft>
                        <a:tabLst>
                          <a:tab pos="6120130" algn="l"/>
                        </a:tabLst>
                      </a:pPr>
                      <a:r>
                        <a:rPr lang="en-US" sz="1800">
                          <a:solidFill>
                            <a:schemeClr val="tx1"/>
                          </a:solidFill>
                          <a:effectLst/>
                          <a:latin typeface="Times New Roman" pitchFamily="18" charset="0"/>
                          <a:cs typeface="Times New Roman" pitchFamily="18" charset="0"/>
                        </a:rPr>
                        <a:t>Than hoạt tính</a:t>
                      </a:r>
                      <a:endParaRPr lang="en-US" sz="1600">
                        <a:solidFill>
                          <a:schemeClr val="tx1"/>
                        </a:solidFill>
                        <a:effectLst/>
                        <a:latin typeface="Times New Roman" pitchFamily="18" charset="0"/>
                        <a:ea typeface="Calibri"/>
                        <a:cs typeface="Times New Roman" pitchFamily="18" charset="0"/>
                      </a:endParaRPr>
                    </a:p>
                  </a:txBody>
                  <a:tcPr marL="68580" marR="68580" marT="36195" marB="0" anchor="ctr"/>
                </a:tc>
                <a:tc>
                  <a:txBody>
                    <a:bodyPr/>
                    <a:lstStyle/>
                    <a:p>
                      <a:pPr marL="0" marR="0" algn="ctr">
                        <a:lnSpc>
                          <a:spcPct val="150000"/>
                        </a:lnSpc>
                        <a:spcBef>
                          <a:spcPts val="0"/>
                        </a:spcBef>
                        <a:spcAft>
                          <a:spcPts val="0"/>
                        </a:spcAft>
                        <a:tabLst>
                          <a:tab pos="6120130" algn="l"/>
                        </a:tabLst>
                      </a:pPr>
                      <a:r>
                        <a:rPr lang="en-US" sz="1800">
                          <a:solidFill>
                            <a:schemeClr val="tx1"/>
                          </a:solidFill>
                          <a:effectLst/>
                          <a:latin typeface="Times New Roman" pitchFamily="18" charset="0"/>
                          <a:cs typeface="Times New Roman" pitchFamily="18" charset="0"/>
                        </a:rPr>
                        <a:t>Bông gòn</a:t>
                      </a:r>
                      <a:endParaRPr lang="en-US" sz="1600">
                        <a:solidFill>
                          <a:schemeClr val="tx1"/>
                        </a:solidFill>
                        <a:effectLst/>
                        <a:latin typeface="Times New Roman" pitchFamily="18" charset="0"/>
                        <a:ea typeface="Calibri"/>
                        <a:cs typeface="Times New Roman" pitchFamily="18" charset="0"/>
                      </a:endParaRPr>
                    </a:p>
                  </a:txBody>
                  <a:tcPr marL="68580" marR="68580" marT="36195" marB="0" anchor="ctr"/>
                </a:tc>
              </a:tr>
              <a:tr h="603885">
                <a:tc>
                  <a:txBody>
                    <a:bodyPr/>
                    <a:lstStyle/>
                    <a:p>
                      <a:pPr marL="0" marR="0" algn="ctr">
                        <a:lnSpc>
                          <a:spcPct val="150000"/>
                        </a:lnSpc>
                        <a:spcBef>
                          <a:spcPts val="0"/>
                        </a:spcBef>
                        <a:spcAft>
                          <a:spcPts val="0"/>
                        </a:spcAft>
                        <a:tabLst>
                          <a:tab pos="6120130" algn="l"/>
                        </a:tabLst>
                      </a:pPr>
                      <a:r>
                        <a:rPr lang="en-US" sz="1800">
                          <a:solidFill>
                            <a:schemeClr val="tx1"/>
                          </a:solidFill>
                          <a:effectLst/>
                          <a:latin typeface="Times New Roman" pitchFamily="18" charset="0"/>
                          <a:cs typeface="Times New Roman" pitchFamily="18" charset="0"/>
                        </a:rPr>
                        <a:t>CÔNG DỤNG</a:t>
                      </a:r>
                      <a:endParaRPr lang="en-US" sz="1600">
                        <a:solidFill>
                          <a:schemeClr val="tx1"/>
                        </a:solidFill>
                        <a:effectLst/>
                        <a:latin typeface="Times New Roman" pitchFamily="18" charset="0"/>
                        <a:ea typeface="Calibri"/>
                        <a:cs typeface="Times New Roman" pitchFamily="18" charset="0"/>
                      </a:endParaRPr>
                    </a:p>
                  </a:txBody>
                  <a:tcPr marL="68580" marR="68580" marT="36195" marB="0" anchor="ctr"/>
                </a:tc>
                <a:tc>
                  <a:txBody>
                    <a:bodyPr/>
                    <a:lstStyle/>
                    <a:p>
                      <a:pPr marL="0" marR="0" algn="ctr">
                        <a:lnSpc>
                          <a:spcPct val="150000"/>
                        </a:lnSpc>
                        <a:spcBef>
                          <a:spcPts val="0"/>
                        </a:spcBef>
                        <a:spcAft>
                          <a:spcPts val="0"/>
                        </a:spcAft>
                        <a:tabLst>
                          <a:tab pos="6120130" algn="l"/>
                        </a:tabLst>
                      </a:pPr>
                      <a:r>
                        <a:rPr lang="en-US" sz="1800">
                          <a:solidFill>
                            <a:schemeClr val="tx1"/>
                          </a:solidFill>
                          <a:effectLst/>
                          <a:latin typeface="Times New Roman" pitchFamily="18" charset="0"/>
                          <a:cs typeface="Times New Roman" pitchFamily="18" charset="0"/>
                        </a:rPr>
                        <a:t>(……)</a:t>
                      </a:r>
                      <a:endParaRPr lang="en-US" sz="1600">
                        <a:solidFill>
                          <a:schemeClr val="tx1"/>
                        </a:solidFill>
                        <a:effectLst/>
                        <a:latin typeface="Times New Roman" pitchFamily="18" charset="0"/>
                        <a:ea typeface="Calibri"/>
                        <a:cs typeface="Times New Roman" pitchFamily="18" charset="0"/>
                      </a:endParaRPr>
                    </a:p>
                  </a:txBody>
                  <a:tcPr marL="68580" marR="68580" marT="36195" marB="0" anchor="ctr"/>
                </a:tc>
                <a:tc>
                  <a:txBody>
                    <a:bodyPr/>
                    <a:lstStyle/>
                    <a:p>
                      <a:pPr marL="0" marR="0" algn="ctr">
                        <a:lnSpc>
                          <a:spcPct val="150000"/>
                        </a:lnSpc>
                        <a:spcBef>
                          <a:spcPts val="0"/>
                        </a:spcBef>
                        <a:spcAft>
                          <a:spcPts val="0"/>
                        </a:spcAft>
                        <a:tabLst>
                          <a:tab pos="6120130" algn="l"/>
                        </a:tabLst>
                      </a:pPr>
                      <a:r>
                        <a:rPr lang="en-US" sz="1800" dirty="0">
                          <a:solidFill>
                            <a:schemeClr val="tx1"/>
                          </a:solidFill>
                          <a:effectLst/>
                          <a:latin typeface="Times New Roman" pitchFamily="18" charset="0"/>
                          <a:cs typeface="Times New Roman" pitchFamily="18" charset="0"/>
                        </a:rPr>
                        <a:t>(……)</a:t>
                      </a:r>
                      <a:endParaRPr lang="en-US" sz="1600" dirty="0">
                        <a:solidFill>
                          <a:schemeClr val="tx1"/>
                        </a:solidFill>
                        <a:effectLst/>
                        <a:latin typeface="Times New Roman" pitchFamily="18" charset="0"/>
                        <a:ea typeface="Calibri"/>
                        <a:cs typeface="Times New Roman" pitchFamily="18" charset="0"/>
                      </a:endParaRPr>
                    </a:p>
                  </a:txBody>
                  <a:tcPr marL="68580" marR="68580" marT="36195" marB="0" anchor="ctr"/>
                </a:tc>
                <a:tc>
                  <a:txBody>
                    <a:bodyPr/>
                    <a:lstStyle/>
                    <a:p>
                      <a:pPr marL="0" marR="0" algn="ctr">
                        <a:lnSpc>
                          <a:spcPct val="150000"/>
                        </a:lnSpc>
                        <a:spcBef>
                          <a:spcPts val="0"/>
                        </a:spcBef>
                        <a:spcAft>
                          <a:spcPts val="0"/>
                        </a:spcAft>
                        <a:tabLst>
                          <a:tab pos="6120130" algn="l"/>
                        </a:tabLst>
                      </a:pPr>
                      <a:r>
                        <a:rPr lang="en-US" sz="1800">
                          <a:solidFill>
                            <a:schemeClr val="tx1"/>
                          </a:solidFill>
                          <a:effectLst/>
                          <a:latin typeface="Times New Roman" pitchFamily="18" charset="0"/>
                          <a:cs typeface="Times New Roman" pitchFamily="18" charset="0"/>
                        </a:rPr>
                        <a:t>(……)</a:t>
                      </a:r>
                      <a:endParaRPr lang="en-US" sz="1600">
                        <a:solidFill>
                          <a:schemeClr val="tx1"/>
                        </a:solidFill>
                        <a:effectLst/>
                        <a:latin typeface="Times New Roman" pitchFamily="18" charset="0"/>
                        <a:ea typeface="Calibri"/>
                        <a:cs typeface="Times New Roman" pitchFamily="18" charset="0"/>
                      </a:endParaRPr>
                    </a:p>
                  </a:txBody>
                  <a:tcPr marL="68580" marR="68580" marT="36195" marB="0" anchor="ctr"/>
                </a:tc>
                <a:tc>
                  <a:txBody>
                    <a:bodyPr/>
                    <a:lstStyle/>
                    <a:p>
                      <a:pPr marL="0" marR="0" algn="ctr">
                        <a:lnSpc>
                          <a:spcPct val="150000"/>
                        </a:lnSpc>
                        <a:spcBef>
                          <a:spcPts val="0"/>
                        </a:spcBef>
                        <a:spcAft>
                          <a:spcPts val="0"/>
                        </a:spcAft>
                        <a:tabLst>
                          <a:tab pos="6120130" algn="l"/>
                        </a:tabLst>
                      </a:pPr>
                      <a:r>
                        <a:rPr lang="en-US" sz="1800">
                          <a:solidFill>
                            <a:schemeClr val="tx1"/>
                          </a:solidFill>
                          <a:effectLst/>
                          <a:latin typeface="Times New Roman" pitchFamily="18" charset="0"/>
                          <a:cs typeface="Times New Roman" pitchFamily="18" charset="0"/>
                        </a:rPr>
                        <a:t>(……)</a:t>
                      </a:r>
                      <a:endParaRPr lang="en-US" sz="1600">
                        <a:solidFill>
                          <a:schemeClr val="tx1"/>
                        </a:solidFill>
                        <a:effectLst/>
                        <a:latin typeface="Times New Roman" pitchFamily="18" charset="0"/>
                        <a:ea typeface="Calibri"/>
                        <a:cs typeface="Times New Roman" pitchFamily="18" charset="0"/>
                      </a:endParaRPr>
                    </a:p>
                  </a:txBody>
                  <a:tcPr marL="68580" marR="68580" marT="36195" marB="0" anchor="ctr"/>
                </a:tc>
                <a:tc>
                  <a:txBody>
                    <a:bodyPr/>
                    <a:lstStyle/>
                    <a:p>
                      <a:pPr marL="0" marR="0" algn="ctr">
                        <a:lnSpc>
                          <a:spcPct val="150000"/>
                        </a:lnSpc>
                        <a:spcBef>
                          <a:spcPts val="0"/>
                        </a:spcBef>
                        <a:spcAft>
                          <a:spcPts val="0"/>
                        </a:spcAft>
                        <a:tabLst>
                          <a:tab pos="6120130" algn="l"/>
                        </a:tabLst>
                      </a:pPr>
                      <a:r>
                        <a:rPr lang="en-US" sz="1800" dirty="0">
                          <a:solidFill>
                            <a:schemeClr val="tx1"/>
                          </a:solidFill>
                          <a:effectLst/>
                          <a:latin typeface="Times New Roman" pitchFamily="18" charset="0"/>
                          <a:cs typeface="Times New Roman" pitchFamily="18" charset="0"/>
                        </a:rPr>
                        <a:t>(……)</a:t>
                      </a:r>
                      <a:endParaRPr lang="en-US" sz="1600" dirty="0">
                        <a:solidFill>
                          <a:schemeClr val="tx1"/>
                        </a:solidFill>
                        <a:effectLst/>
                        <a:latin typeface="Times New Roman" pitchFamily="18" charset="0"/>
                        <a:ea typeface="Calibri"/>
                        <a:cs typeface="Times New Roman" pitchFamily="18" charset="0"/>
                      </a:endParaRPr>
                    </a:p>
                  </a:txBody>
                  <a:tcPr marL="68580" marR="68580" marT="36195" marB="0" anchor="ctr"/>
                </a:tc>
              </a:tr>
            </a:tbl>
          </a:graphicData>
        </a:graphic>
      </p:graphicFrame>
    </p:spTree>
    <p:extLst>
      <p:ext uri="{BB962C8B-B14F-4D97-AF65-F5344CB8AC3E}">
        <p14:creationId xmlns:p14="http://schemas.microsoft.com/office/powerpoint/2010/main" val="34558112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2"/>
          <p:cNvSpPr txBox="1">
            <a:spLocks noChangeArrowheads="1"/>
          </p:cNvSpPr>
          <p:nvPr/>
        </p:nvSpPr>
        <p:spPr bwMode="auto">
          <a:xfrm>
            <a:off x="228600" y="2944812"/>
            <a:ext cx="8686800" cy="26939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gn="ctr">
              <a:lnSpc>
                <a:spcPct val="115000"/>
              </a:lnSpc>
            </a:pPr>
            <a:r>
              <a:rPr lang="en-US" sz="3200" b="1" u="sng" dirty="0" err="1">
                <a:latin typeface="Times New Roman" pitchFamily="18" charset="0"/>
              </a:rPr>
              <a:t>Câu</a:t>
            </a:r>
            <a:r>
              <a:rPr lang="en-US" sz="3200" b="1" u="sng" dirty="0">
                <a:latin typeface="Times New Roman" pitchFamily="18" charset="0"/>
              </a:rPr>
              <a:t> </a:t>
            </a:r>
            <a:r>
              <a:rPr lang="en-US" sz="3200" b="1" u="sng" dirty="0" smtClean="0">
                <a:latin typeface="Times New Roman" pitchFamily="18" charset="0"/>
              </a:rPr>
              <a:t>1.</a:t>
            </a:r>
            <a:r>
              <a:rPr lang="en-US" sz="3200" dirty="0" smtClean="0">
                <a:solidFill>
                  <a:srgbClr val="000000"/>
                </a:solidFill>
                <a:latin typeface="Times New Roman" pitchFamily="18" charset="0"/>
              </a:rPr>
              <a:t> </a:t>
            </a:r>
            <a:r>
              <a:rPr lang="en-US" sz="3200" b="1" i="1" dirty="0">
                <a:solidFill>
                  <a:srgbClr val="000000"/>
                </a:solidFill>
                <a:latin typeface="Times New Roman" pitchFamily="18" charset="0"/>
              </a:rPr>
              <a:t>Kim </a:t>
            </a:r>
            <a:r>
              <a:rPr lang="en-US" sz="3200" b="1" i="1" dirty="0" err="1">
                <a:solidFill>
                  <a:srgbClr val="000000"/>
                </a:solidFill>
                <a:latin typeface="Times New Roman" pitchFamily="18" charset="0"/>
              </a:rPr>
              <a:t>cương</a:t>
            </a:r>
            <a:r>
              <a:rPr lang="en-US" sz="3200" b="1" i="1" dirty="0">
                <a:solidFill>
                  <a:srgbClr val="000000"/>
                </a:solidFill>
                <a:latin typeface="Times New Roman" pitchFamily="18" charset="0"/>
              </a:rPr>
              <a:t> </a:t>
            </a:r>
            <a:r>
              <a:rPr lang="en-US" sz="3200" b="1" i="1" dirty="0" err="1">
                <a:solidFill>
                  <a:srgbClr val="000000"/>
                </a:solidFill>
                <a:latin typeface="Times New Roman" pitchFamily="18" charset="0"/>
              </a:rPr>
              <a:t>và</a:t>
            </a:r>
            <a:r>
              <a:rPr lang="en-US" sz="3200" b="1" i="1" dirty="0">
                <a:solidFill>
                  <a:srgbClr val="000000"/>
                </a:solidFill>
                <a:latin typeface="Times New Roman" pitchFamily="18" charset="0"/>
              </a:rPr>
              <a:t> than </a:t>
            </a:r>
            <a:r>
              <a:rPr lang="en-US" sz="3200" b="1" i="1" dirty="0" err="1">
                <a:solidFill>
                  <a:srgbClr val="000000"/>
                </a:solidFill>
                <a:latin typeface="Times New Roman" pitchFamily="18" charset="0"/>
              </a:rPr>
              <a:t>chì</a:t>
            </a:r>
            <a:r>
              <a:rPr lang="en-US" sz="3200" b="1" i="1" dirty="0">
                <a:solidFill>
                  <a:srgbClr val="000000"/>
                </a:solidFill>
                <a:latin typeface="Times New Roman" pitchFamily="18" charset="0"/>
              </a:rPr>
              <a:t> </a:t>
            </a:r>
            <a:r>
              <a:rPr lang="en-US" sz="3200" b="1" i="1" dirty="0" err="1">
                <a:solidFill>
                  <a:srgbClr val="000000"/>
                </a:solidFill>
                <a:latin typeface="Times New Roman" pitchFamily="18" charset="0"/>
              </a:rPr>
              <a:t>là</a:t>
            </a:r>
            <a:r>
              <a:rPr lang="en-US" sz="3200" b="1" i="1" dirty="0">
                <a:solidFill>
                  <a:srgbClr val="000000"/>
                </a:solidFill>
                <a:latin typeface="Times New Roman" pitchFamily="18" charset="0"/>
              </a:rPr>
              <a:t> </a:t>
            </a:r>
            <a:r>
              <a:rPr lang="en-US" sz="3200" b="1" i="1" dirty="0" err="1">
                <a:solidFill>
                  <a:srgbClr val="000000"/>
                </a:solidFill>
                <a:latin typeface="Times New Roman" pitchFamily="18" charset="0"/>
              </a:rPr>
              <a:t>các</a:t>
            </a:r>
            <a:r>
              <a:rPr lang="en-US" sz="3200" b="1" i="1" dirty="0">
                <a:solidFill>
                  <a:srgbClr val="000000"/>
                </a:solidFill>
                <a:latin typeface="Times New Roman" pitchFamily="18" charset="0"/>
              </a:rPr>
              <a:t> </a:t>
            </a:r>
            <a:r>
              <a:rPr lang="en-US" sz="3200" b="1" i="1" dirty="0" err="1">
                <a:solidFill>
                  <a:srgbClr val="000000"/>
                </a:solidFill>
                <a:latin typeface="Times New Roman" pitchFamily="18" charset="0"/>
              </a:rPr>
              <a:t>dạng</a:t>
            </a:r>
            <a:r>
              <a:rPr lang="en-US" sz="3200" b="1" i="1" dirty="0">
                <a:solidFill>
                  <a:srgbClr val="000000"/>
                </a:solidFill>
                <a:latin typeface="Times New Roman" pitchFamily="18" charset="0"/>
              </a:rPr>
              <a:t>:</a:t>
            </a:r>
            <a:endParaRPr lang="en-US" sz="2800" b="1" i="1" dirty="0">
              <a:solidFill>
                <a:srgbClr val="000000"/>
              </a:solidFill>
              <a:latin typeface="Times New Roman" pitchFamily="18" charset="0"/>
            </a:endParaRPr>
          </a:p>
          <a:p>
            <a:pPr>
              <a:lnSpc>
                <a:spcPct val="115000"/>
              </a:lnSpc>
            </a:pPr>
            <a:r>
              <a:rPr lang="en-US" sz="3200" dirty="0">
                <a:solidFill>
                  <a:srgbClr val="000000"/>
                </a:solidFill>
                <a:latin typeface="Times New Roman" pitchFamily="18" charset="0"/>
              </a:rPr>
              <a:t>			 </a:t>
            </a:r>
            <a:r>
              <a:rPr lang="en-US" sz="2800" b="1" dirty="0">
                <a:solidFill>
                  <a:srgbClr val="000000"/>
                </a:solidFill>
                <a:latin typeface="Times New Roman" pitchFamily="18" charset="0"/>
              </a:rPr>
              <a:t>A.</a:t>
            </a:r>
            <a:r>
              <a:rPr lang="en-US" sz="2800" dirty="0">
                <a:solidFill>
                  <a:srgbClr val="000000"/>
                </a:solidFill>
                <a:latin typeface="Times New Roman" pitchFamily="18" charset="0"/>
              </a:rPr>
              <a:t> </a:t>
            </a:r>
            <a:r>
              <a:rPr lang="en-US" sz="2800" dirty="0" err="1">
                <a:solidFill>
                  <a:srgbClr val="000000"/>
                </a:solidFill>
              </a:rPr>
              <a:t>Thù</a:t>
            </a:r>
            <a:r>
              <a:rPr lang="en-US" sz="2800" dirty="0">
                <a:solidFill>
                  <a:srgbClr val="000000"/>
                </a:solidFill>
              </a:rPr>
              <a:t> </a:t>
            </a:r>
            <a:r>
              <a:rPr lang="en-US" sz="2800" dirty="0" err="1">
                <a:solidFill>
                  <a:srgbClr val="000000"/>
                </a:solidFill>
              </a:rPr>
              <a:t>hình</a:t>
            </a:r>
            <a:r>
              <a:rPr lang="en-US" sz="2800" dirty="0">
                <a:solidFill>
                  <a:srgbClr val="000000"/>
                </a:solidFill>
              </a:rPr>
              <a:t> </a:t>
            </a:r>
            <a:r>
              <a:rPr lang="en-US" sz="2800" dirty="0" err="1">
                <a:solidFill>
                  <a:srgbClr val="000000"/>
                </a:solidFill>
              </a:rPr>
              <a:t>của</a:t>
            </a:r>
            <a:r>
              <a:rPr lang="en-US" sz="2800" dirty="0">
                <a:solidFill>
                  <a:srgbClr val="000000"/>
                </a:solidFill>
              </a:rPr>
              <a:t> </a:t>
            </a:r>
            <a:r>
              <a:rPr lang="en-US" sz="2800" dirty="0" err="1">
                <a:solidFill>
                  <a:srgbClr val="000000"/>
                </a:solidFill>
              </a:rPr>
              <a:t>cacbon</a:t>
            </a:r>
            <a:r>
              <a:rPr lang="en-US" sz="2800" dirty="0"/>
              <a:t> </a:t>
            </a:r>
            <a:r>
              <a:rPr lang="en-US" sz="2800" dirty="0">
                <a:solidFill>
                  <a:srgbClr val="000000"/>
                </a:solidFill>
                <a:latin typeface="Times New Roman" pitchFamily="18" charset="0"/>
              </a:rPr>
              <a:t>			 		 </a:t>
            </a:r>
            <a:r>
              <a:rPr lang="en-US" sz="2800" b="1" dirty="0">
                <a:solidFill>
                  <a:srgbClr val="000000"/>
                </a:solidFill>
                <a:latin typeface="Times New Roman" pitchFamily="18" charset="0"/>
              </a:rPr>
              <a:t>B</a:t>
            </a:r>
            <a:r>
              <a:rPr lang="en-US" sz="2800" dirty="0">
                <a:solidFill>
                  <a:srgbClr val="000000"/>
                </a:solidFill>
                <a:latin typeface="Times New Roman" pitchFamily="18" charset="0"/>
              </a:rPr>
              <a:t>. </a:t>
            </a:r>
            <a:r>
              <a:rPr lang="en-US" sz="2800" dirty="0" err="1">
                <a:solidFill>
                  <a:srgbClr val="000000"/>
                </a:solidFill>
              </a:rPr>
              <a:t>Đồng</a:t>
            </a:r>
            <a:r>
              <a:rPr lang="en-US" sz="2800" dirty="0">
                <a:solidFill>
                  <a:srgbClr val="000000"/>
                </a:solidFill>
              </a:rPr>
              <a:t> </a:t>
            </a:r>
            <a:r>
              <a:rPr lang="en-US" sz="2800" dirty="0" err="1">
                <a:solidFill>
                  <a:srgbClr val="000000"/>
                </a:solidFill>
              </a:rPr>
              <a:t>vị</a:t>
            </a:r>
            <a:r>
              <a:rPr lang="en-US" sz="2800" dirty="0">
                <a:solidFill>
                  <a:srgbClr val="000000"/>
                </a:solidFill>
              </a:rPr>
              <a:t> </a:t>
            </a:r>
            <a:r>
              <a:rPr lang="en-US" sz="2800" dirty="0" err="1">
                <a:solidFill>
                  <a:srgbClr val="000000"/>
                </a:solidFill>
              </a:rPr>
              <a:t>của</a:t>
            </a:r>
            <a:r>
              <a:rPr lang="en-US" sz="2800" dirty="0">
                <a:solidFill>
                  <a:srgbClr val="000000"/>
                </a:solidFill>
              </a:rPr>
              <a:t> </a:t>
            </a:r>
            <a:r>
              <a:rPr lang="en-US" sz="2800" dirty="0" err="1">
                <a:solidFill>
                  <a:srgbClr val="000000"/>
                </a:solidFill>
              </a:rPr>
              <a:t>cacbon</a:t>
            </a:r>
            <a:r>
              <a:rPr lang="en-US" sz="2800" dirty="0">
                <a:solidFill>
                  <a:srgbClr val="000000"/>
                </a:solidFill>
                <a:latin typeface="Times New Roman" pitchFamily="18" charset="0"/>
              </a:rPr>
              <a:t>.</a:t>
            </a:r>
          </a:p>
          <a:p>
            <a:pPr>
              <a:lnSpc>
                <a:spcPct val="115000"/>
              </a:lnSpc>
            </a:pPr>
            <a:r>
              <a:rPr lang="en-US" sz="2800" dirty="0">
                <a:solidFill>
                  <a:srgbClr val="000000"/>
                </a:solidFill>
                <a:latin typeface="Times New Roman" pitchFamily="18" charset="0"/>
              </a:rPr>
              <a:t>			 </a:t>
            </a:r>
            <a:r>
              <a:rPr lang="en-US" sz="2800" b="1" dirty="0">
                <a:solidFill>
                  <a:srgbClr val="000000"/>
                </a:solidFill>
                <a:latin typeface="Times New Roman" pitchFamily="18" charset="0"/>
              </a:rPr>
              <a:t>C. </a:t>
            </a:r>
            <a:r>
              <a:rPr lang="en-US" sz="2800" dirty="0" err="1">
                <a:solidFill>
                  <a:srgbClr val="000000"/>
                </a:solidFill>
              </a:rPr>
              <a:t>Đồng</a:t>
            </a:r>
            <a:r>
              <a:rPr lang="en-US" sz="2800" dirty="0">
                <a:solidFill>
                  <a:srgbClr val="000000"/>
                </a:solidFill>
              </a:rPr>
              <a:t> </a:t>
            </a:r>
            <a:r>
              <a:rPr lang="en-US" sz="2800" dirty="0" err="1">
                <a:solidFill>
                  <a:srgbClr val="000000"/>
                </a:solidFill>
              </a:rPr>
              <a:t>hình</a:t>
            </a:r>
            <a:r>
              <a:rPr lang="en-US" sz="2800" dirty="0">
                <a:solidFill>
                  <a:srgbClr val="000000"/>
                </a:solidFill>
              </a:rPr>
              <a:t> </a:t>
            </a:r>
            <a:r>
              <a:rPr lang="en-US" sz="2800" dirty="0" err="1">
                <a:solidFill>
                  <a:srgbClr val="000000"/>
                </a:solidFill>
              </a:rPr>
              <a:t>của</a:t>
            </a:r>
            <a:r>
              <a:rPr lang="en-US" sz="2800" dirty="0">
                <a:solidFill>
                  <a:srgbClr val="000000"/>
                </a:solidFill>
              </a:rPr>
              <a:t> </a:t>
            </a:r>
            <a:r>
              <a:rPr lang="en-US" sz="2800" dirty="0" err="1">
                <a:solidFill>
                  <a:srgbClr val="000000"/>
                </a:solidFill>
              </a:rPr>
              <a:t>cacbon</a:t>
            </a:r>
            <a:r>
              <a:rPr lang="en-US" sz="2800" dirty="0">
                <a:solidFill>
                  <a:srgbClr val="000000"/>
                </a:solidFill>
              </a:rPr>
              <a:t>.</a:t>
            </a:r>
            <a:endParaRPr lang="en-US" sz="2800" dirty="0">
              <a:solidFill>
                <a:srgbClr val="000000"/>
              </a:solidFill>
              <a:latin typeface="Times New Roman" pitchFamily="18" charset="0"/>
            </a:endParaRPr>
          </a:p>
          <a:p>
            <a:pPr>
              <a:lnSpc>
                <a:spcPct val="115000"/>
              </a:lnSpc>
            </a:pPr>
            <a:r>
              <a:rPr lang="en-US" sz="2800" dirty="0">
                <a:solidFill>
                  <a:srgbClr val="000000"/>
                </a:solidFill>
                <a:latin typeface="Times New Roman" pitchFamily="18" charset="0"/>
              </a:rPr>
              <a:t>                 	 </a:t>
            </a:r>
            <a:r>
              <a:rPr lang="en-US" sz="2800" b="1" dirty="0" err="1">
                <a:solidFill>
                  <a:srgbClr val="000000"/>
                </a:solidFill>
              </a:rPr>
              <a:t>D</a:t>
            </a:r>
            <a:r>
              <a:rPr lang="en-US" sz="2800" dirty="0" err="1">
                <a:solidFill>
                  <a:srgbClr val="000000"/>
                </a:solidFill>
              </a:rPr>
              <a:t>.Đồng</a:t>
            </a:r>
            <a:r>
              <a:rPr lang="en-US" sz="2800" dirty="0">
                <a:solidFill>
                  <a:srgbClr val="000000"/>
                </a:solidFill>
              </a:rPr>
              <a:t> </a:t>
            </a:r>
            <a:r>
              <a:rPr lang="en-US" sz="2800" dirty="0" err="1">
                <a:solidFill>
                  <a:srgbClr val="000000"/>
                </a:solidFill>
              </a:rPr>
              <a:t>phân</a:t>
            </a:r>
            <a:r>
              <a:rPr lang="en-US" sz="2800" dirty="0">
                <a:solidFill>
                  <a:srgbClr val="000000"/>
                </a:solidFill>
              </a:rPr>
              <a:t> </a:t>
            </a:r>
            <a:r>
              <a:rPr lang="en-US" sz="2800" dirty="0" err="1">
                <a:solidFill>
                  <a:srgbClr val="000000"/>
                </a:solidFill>
              </a:rPr>
              <a:t>của</a:t>
            </a:r>
            <a:r>
              <a:rPr lang="en-US" sz="2800" dirty="0">
                <a:solidFill>
                  <a:srgbClr val="000000"/>
                </a:solidFill>
              </a:rPr>
              <a:t> </a:t>
            </a:r>
            <a:r>
              <a:rPr lang="en-US" sz="2800" dirty="0" err="1">
                <a:solidFill>
                  <a:srgbClr val="000000"/>
                </a:solidFill>
              </a:rPr>
              <a:t>cacbon</a:t>
            </a:r>
            <a:r>
              <a:rPr lang="en-US" sz="2800" dirty="0">
                <a:solidFill>
                  <a:srgbClr val="000000"/>
                </a:solidFill>
              </a:rPr>
              <a:t>.</a:t>
            </a:r>
          </a:p>
        </p:txBody>
      </p:sp>
      <p:sp>
        <p:nvSpPr>
          <p:cNvPr id="129027" name="Text Box 3"/>
          <p:cNvSpPr txBox="1">
            <a:spLocks noChangeArrowheads="1"/>
          </p:cNvSpPr>
          <p:nvPr/>
        </p:nvSpPr>
        <p:spPr bwMode="auto">
          <a:xfrm>
            <a:off x="1524000" y="304800"/>
            <a:ext cx="5867400" cy="800219"/>
          </a:xfrm>
          <a:prstGeom prst="rect">
            <a:avLst/>
          </a:prstGeom>
          <a:noFill/>
          <a:ln>
            <a:noFill/>
          </a:ln>
          <a:effec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gn="ctr">
              <a:lnSpc>
                <a:spcPct val="115000"/>
              </a:lnSpc>
            </a:pPr>
            <a:r>
              <a:rPr lang="en-US" sz="4000" b="1" dirty="0" err="1" smtClean="0">
                <a:solidFill>
                  <a:schemeClr val="bg1"/>
                </a:solidFill>
                <a:latin typeface="+mn-lt"/>
              </a:rPr>
              <a:t>Bài</a:t>
            </a:r>
            <a:r>
              <a:rPr lang="en-US" sz="4000" b="1" dirty="0" smtClean="0">
                <a:solidFill>
                  <a:schemeClr val="bg1"/>
                </a:solidFill>
                <a:latin typeface="+mn-lt"/>
              </a:rPr>
              <a:t> </a:t>
            </a:r>
            <a:r>
              <a:rPr lang="en-US" sz="4000" b="1" dirty="0" err="1" smtClean="0">
                <a:solidFill>
                  <a:schemeClr val="bg1"/>
                </a:solidFill>
                <a:latin typeface="+mn-lt"/>
              </a:rPr>
              <a:t>tập</a:t>
            </a:r>
            <a:r>
              <a:rPr lang="en-US" sz="4000" b="1" dirty="0" smtClean="0">
                <a:solidFill>
                  <a:schemeClr val="bg1"/>
                </a:solidFill>
                <a:latin typeface="+mn-lt"/>
              </a:rPr>
              <a:t> </a:t>
            </a:r>
            <a:r>
              <a:rPr lang="en-US" sz="4000" b="1" dirty="0" err="1" smtClean="0">
                <a:solidFill>
                  <a:schemeClr val="bg1"/>
                </a:solidFill>
                <a:latin typeface="+mn-lt"/>
              </a:rPr>
              <a:t>củng</a:t>
            </a:r>
            <a:r>
              <a:rPr lang="en-US" sz="4000" b="1" dirty="0" smtClean="0">
                <a:solidFill>
                  <a:schemeClr val="bg1"/>
                </a:solidFill>
                <a:latin typeface="+mn-lt"/>
              </a:rPr>
              <a:t> </a:t>
            </a:r>
            <a:r>
              <a:rPr lang="en-US" sz="4000" b="1" dirty="0" err="1" smtClean="0">
                <a:solidFill>
                  <a:schemeClr val="bg1"/>
                </a:solidFill>
                <a:latin typeface="+mn-lt"/>
              </a:rPr>
              <a:t>cố</a:t>
            </a:r>
            <a:endParaRPr lang="en-US" sz="3600" b="1" dirty="0">
              <a:solidFill>
                <a:schemeClr val="bg1"/>
              </a:solidFill>
              <a:latin typeface="+mn-lt"/>
            </a:endParaRPr>
          </a:p>
        </p:txBody>
      </p:sp>
      <p:sp>
        <p:nvSpPr>
          <p:cNvPr id="129028" name="Oval 4"/>
          <p:cNvSpPr>
            <a:spLocks noChangeArrowheads="1"/>
          </p:cNvSpPr>
          <p:nvPr/>
        </p:nvSpPr>
        <p:spPr bwMode="auto">
          <a:xfrm>
            <a:off x="2133600" y="3586956"/>
            <a:ext cx="533400" cy="6096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800" b="1">
              <a:latin typeface=".VnTime" pitchFamily="34" charset="0"/>
            </a:endParaRPr>
          </a:p>
        </p:txBody>
      </p:sp>
      <p:sp>
        <p:nvSpPr>
          <p:cNvPr id="129029" name="Text Box 5"/>
          <p:cNvSpPr txBox="1">
            <a:spLocks noChangeArrowheads="1"/>
          </p:cNvSpPr>
          <p:nvPr/>
        </p:nvSpPr>
        <p:spPr bwMode="auto">
          <a:xfrm>
            <a:off x="304800" y="1901825"/>
            <a:ext cx="8839200" cy="76517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914400" indent="-457200">
              <a:defRPr>
                <a:solidFill>
                  <a:schemeClr val="tx1"/>
                </a:solidFill>
                <a:latin typeface="Arial" charset="0"/>
              </a:defRPr>
            </a:lvl2pPr>
            <a:lvl3pPr marL="1371600" indent="-457200">
              <a:defRPr>
                <a:solidFill>
                  <a:schemeClr val="tx1"/>
                </a:solidFill>
                <a:latin typeface="Arial" charset="0"/>
              </a:defRPr>
            </a:lvl3pPr>
            <a:lvl4pPr marL="1828800" indent="-457200">
              <a:defRPr>
                <a:solidFill>
                  <a:schemeClr val="tx1"/>
                </a:solidFill>
                <a:latin typeface="Arial" charset="0"/>
              </a:defRPr>
            </a:lvl4pPr>
            <a:lvl5pPr marL="2286000" indent="-457200">
              <a:defRPr>
                <a:solidFill>
                  <a:schemeClr val="tx1"/>
                </a:solidFill>
                <a:latin typeface="Arial" charset="0"/>
              </a:defRPr>
            </a:lvl5pPr>
            <a:lvl6pPr marL="2743200" indent="-457200" fontAlgn="base">
              <a:spcBef>
                <a:spcPct val="0"/>
              </a:spcBef>
              <a:spcAft>
                <a:spcPct val="0"/>
              </a:spcAft>
              <a:defRPr>
                <a:solidFill>
                  <a:schemeClr val="tx1"/>
                </a:solidFill>
                <a:latin typeface="Arial" charset="0"/>
              </a:defRPr>
            </a:lvl6pPr>
            <a:lvl7pPr marL="3200400" indent="-457200" fontAlgn="base">
              <a:spcBef>
                <a:spcPct val="0"/>
              </a:spcBef>
              <a:spcAft>
                <a:spcPct val="0"/>
              </a:spcAft>
              <a:defRPr>
                <a:solidFill>
                  <a:schemeClr val="tx1"/>
                </a:solidFill>
                <a:latin typeface="Arial" charset="0"/>
              </a:defRPr>
            </a:lvl7pPr>
            <a:lvl8pPr marL="3657600" indent="-457200" fontAlgn="base">
              <a:spcBef>
                <a:spcPct val="0"/>
              </a:spcBef>
              <a:spcAft>
                <a:spcPct val="0"/>
              </a:spcAft>
              <a:defRPr>
                <a:solidFill>
                  <a:schemeClr val="tx1"/>
                </a:solidFill>
                <a:latin typeface="Arial" charset="0"/>
              </a:defRPr>
            </a:lvl8pPr>
            <a:lvl9pPr marL="4114800" indent="-457200" fontAlgn="base">
              <a:spcBef>
                <a:spcPct val="0"/>
              </a:spcBef>
              <a:spcAft>
                <a:spcPct val="0"/>
              </a:spcAft>
              <a:defRPr>
                <a:solidFill>
                  <a:schemeClr val="tx1"/>
                </a:solidFill>
                <a:latin typeface="Arial" charset="0"/>
              </a:defRPr>
            </a:lvl9pPr>
          </a:lstStyle>
          <a:p>
            <a:pPr algn="ctr">
              <a:lnSpc>
                <a:spcPct val="130000"/>
              </a:lnSpc>
            </a:pPr>
            <a:r>
              <a:rPr lang="en-US" sz="3400" b="1" dirty="0" err="1">
                <a:solidFill>
                  <a:srgbClr val="000000"/>
                </a:solidFill>
                <a:latin typeface="Times New Roman" pitchFamily="18" charset="0"/>
              </a:rPr>
              <a:t>Chọn</a:t>
            </a:r>
            <a:r>
              <a:rPr lang="en-US" sz="3400" b="1" dirty="0">
                <a:solidFill>
                  <a:srgbClr val="000000"/>
                </a:solidFill>
                <a:latin typeface="Times New Roman" pitchFamily="18" charset="0"/>
              </a:rPr>
              <a:t> </a:t>
            </a:r>
            <a:r>
              <a:rPr lang="en-US" sz="3400" b="1" dirty="0" err="1">
                <a:solidFill>
                  <a:srgbClr val="000000"/>
                </a:solidFill>
                <a:latin typeface="Times New Roman" pitchFamily="18" charset="0"/>
              </a:rPr>
              <a:t>đáp</a:t>
            </a:r>
            <a:r>
              <a:rPr lang="en-US" sz="3400" b="1" dirty="0">
                <a:solidFill>
                  <a:srgbClr val="000000"/>
                </a:solidFill>
                <a:latin typeface="Times New Roman" pitchFamily="18" charset="0"/>
              </a:rPr>
              <a:t> </a:t>
            </a:r>
            <a:r>
              <a:rPr lang="en-US" sz="3400" b="1" dirty="0" err="1">
                <a:solidFill>
                  <a:srgbClr val="000000"/>
                </a:solidFill>
                <a:latin typeface="Times New Roman" pitchFamily="18" charset="0"/>
              </a:rPr>
              <a:t>án</a:t>
            </a:r>
            <a:r>
              <a:rPr lang="en-US" sz="3400" b="1" dirty="0">
                <a:solidFill>
                  <a:srgbClr val="000000"/>
                </a:solidFill>
                <a:latin typeface="Times New Roman" pitchFamily="18" charset="0"/>
              </a:rPr>
              <a:t> </a:t>
            </a:r>
            <a:r>
              <a:rPr lang="en-US" sz="3400" b="1" dirty="0" err="1">
                <a:solidFill>
                  <a:srgbClr val="000000"/>
                </a:solidFill>
                <a:latin typeface="Times New Roman" pitchFamily="18" charset="0"/>
              </a:rPr>
              <a:t>đúng</a:t>
            </a:r>
            <a:r>
              <a:rPr lang="en-US" sz="3400" b="1" dirty="0">
                <a:solidFill>
                  <a:srgbClr val="000000"/>
                </a:solidFill>
                <a:latin typeface="Times New Roman" pitchFamily="18" charset="0"/>
              </a:rPr>
              <a:t> </a:t>
            </a:r>
            <a:r>
              <a:rPr lang="en-US" sz="3400" b="1" dirty="0" err="1">
                <a:solidFill>
                  <a:srgbClr val="000000"/>
                </a:solidFill>
                <a:latin typeface="Times New Roman" pitchFamily="18" charset="0"/>
              </a:rPr>
              <a:t>nhất</a:t>
            </a:r>
            <a:r>
              <a:rPr lang="en-US" sz="3400" b="1" dirty="0">
                <a:solidFill>
                  <a:srgbClr val="000000"/>
                </a:solidFill>
                <a:latin typeface="Times New Roman" pitchFamily="18" charset="0"/>
              </a:rPr>
              <a:t> </a:t>
            </a:r>
            <a:r>
              <a:rPr lang="en-US" sz="3400" b="1" dirty="0" err="1">
                <a:solidFill>
                  <a:srgbClr val="000000"/>
                </a:solidFill>
                <a:latin typeface="Times New Roman" pitchFamily="18" charset="0"/>
              </a:rPr>
              <a:t>trong</a:t>
            </a:r>
            <a:r>
              <a:rPr lang="en-US" sz="3400" b="1" dirty="0">
                <a:solidFill>
                  <a:srgbClr val="000000"/>
                </a:solidFill>
                <a:latin typeface="Times New Roman" pitchFamily="18" charset="0"/>
              </a:rPr>
              <a:t> </a:t>
            </a:r>
            <a:r>
              <a:rPr lang="en-US" sz="3400" b="1" dirty="0" err="1">
                <a:solidFill>
                  <a:srgbClr val="000000"/>
                </a:solidFill>
                <a:latin typeface="Times New Roman" pitchFamily="18" charset="0"/>
              </a:rPr>
              <a:t>các</a:t>
            </a:r>
            <a:r>
              <a:rPr lang="en-US" sz="3400" b="1" dirty="0">
                <a:solidFill>
                  <a:srgbClr val="000000"/>
                </a:solidFill>
                <a:latin typeface="Times New Roman" pitchFamily="18" charset="0"/>
              </a:rPr>
              <a:t> </a:t>
            </a:r>
            <a:r>
              <a:rPr lang="en-US" sz="3400" b="1" dirty="0" err="1">
                <a:solidFill>
                  <a:srgbClr val="000000"/>
                </a:solidFill>
                <a:latin typeface="Times New Roman" pitchFamily="18" charset="0"/>
              </a:rPr>
              <a:t>câu</a:t>
            </a:r>
            <a:r>
              <a:rPr lang="en-US" sz="3400" b="1" dirty="0">
                <a:solidFill>
                  <a:srgbClr val="000000"/>
                </a:solidFill>
                <a:latin typeface="Times New Roman" pitchFamily="18" charset="0"/>
              </a:rPr>
              <a:t> </a:t>
            </a:r>
            <a:r>
              <a:rPr lang="en-US" sz="3400" b="1" dirty="0" err="1">
                <a:solidFill>
                  <a:srgbClr val="000000"/>
                </a:solidFill>
                <a:latin typeface="Times New Roman" pitchFamily="18" charset="0"/>
              </a:rPr>
              <a:t>sau</a:t>
            </a:r>
            <a:r>
              <a:rPr lang="en-US" sz="3400" b="1" dirty="0">
                <a:solidFill>
                  <a:srgbClr val="000000"/>
                </a:solidFill>
                <a:latin typeface="Times New Roman" pitchFamily="18" charset="0"/>
              </a:rPr>
              <a:t>:</a:t>
            </a:r>
          </a:p>
        </p:txBody>
      </p:sp>
      <p:sp>
        <p:nvSpPr>
          <p:cNvPr id="129030" name="Oval 6"/>
          <p:cNvSpPr>
            <a:spLocks noChangeArrowheads="1"/>
          </p:cNvSpPr>
          <p:nvPr/>
        </p:nvSpPr>
        <p:spPr bwMode="auto">
          <a:xfrm>
            <a:off x="8382000" y="152400"/>
            <a:ext cx="609600" cy="685800"/>
          </a:xfrm>
          <a:prstGeom prst="ellipse">
            <a:avLst/>
          </a:prstGeom>
          <a:solidFill>
            <a:srgbClr val="66FF66"/>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5400" b="1" i="1">
                <a:solidFill>
                  <a:srgbClr val="FF00FF"/>
                </a:solidFill>
              </a:rPr>
              <a:t>1</a:t>
            </a:r>
          </a:p>
        </p:txBody>
      </p:sp>
      <p:sp>
        <p:nvSpPr>
          <p:cNvPr id="129031" name="Oval 7"/>
          <p:cNvSpPr>
            <a:spLocks noChangeArrowheads="1"/>
          </p:cNvSpPr>
          <p:nvPr/>
        </p:nvSpPr>
        <p:spPr bwMode="auto">
          <a:xfrm>
            <a:off x="8382000" y="152400"/>
            <a:ext cx="609600" cy="685800"/>
          </a:xfrm>
          <a:prstGeom prst="ellipse">
            <a:avLst/>
          </a:prstGeom>
          <a:solidFill>
            <a:srgbClr val="66FF66"/>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5400" b="1" i="1">
                <a:solidFill>
                  <a:srgbClr val="FF00FF"/>
                </a:solidFill>
              </a:rPr>
              <a:t>2</a:t>
            </a:r>
          </a:p>
        </p:txBody>
      </p:sp>
      <p:sp>
        <p:nvSpPr>
          <p:cNvPr id="129032" name="Oval 8"/>
          <p:cNvSpPr>
            <a:spLocks noChangeArrowheads="1"/>
          </p:cNvSpPr>
          <p:nvPr/>
        </p:nvSpPr>
        <p:spPr bwMode="auto">
          <a:xfrm>
            <a:off x="8382000" y="152400"/>
            <a:ext cx="609600" cy="685800"/>
          </a:xfrm>
          <a:prstGeom prst="ellipse">
            <a:avLst/>
          </a:prstGeom>
          <a:solidFill>
            <a:srgbClr val="66FF66"/>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5400" b="1" i="1">
                <a:solidFill>
                  <a:srgbClr val="FF00FF"/>
                </a:solidFill>
              </a:rPr>
              <a:t>3</a:t>
            </a:r>
          </a:p>
        </p:txBody>
      </p:sp>
      <p:sp>
        <p:nvSpPr>
          <p:cNvPr id="129033" name="Oval 9"/>
          <p:cNvSpPr>
            <a:spLocks noChangeArrowheads="1"/>
          </p:cNvSpPr>
          <p:nvPr/>
        </p:nvSpPr>
        <p:spPr bwMode="auto">
          <a:xfrm>
            <a:off x="8382000" y="152400"/>
            <a:ext cx="609600" cy="685800"/>
          </a:xfrm>
          <a:prstGeom prst="ellipse">
            <a:avLst/>
          </a:prstGeom>
          <a:solidFill>
            <a:srgbClr val="66FF66"/>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5400" b="1" i="1">
                <a:solidFill>
                  <a:srgbClr val="FF00FF"/>
                </a:solidFill>
              </a:rPr>
              <a:t>4</a:t>
            </a:r>
          </a:p>
        </p:txBody>
      </p:sp>
      <p:sp>
        <p:nvSpPr>
          <p:cNvPr id="129034" name="Oval 10"/>
          <p:cNvSpPr>
            <a:spLocks noChangeArrowheads="1"/>
          </p:cNvSpPr>
          <p:nvPr/>
        </p:nvSpPr>
        <p:spPr bwMode="auto">
          <a:xfrm>
            <a:off x="8382000" y="152400"/>
            <a:ext cx="609600" cy="685800"/>
          </a:xfrm>
          <a:prstGeom prst="ellipse">
            <a:avLst/>
          </a:prstGeom>
          <a:solidFill>
            <a:srgbClr val="66FF66"/>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5400" b="1" i="1">
                <a:solidFill>
                  <a:srgbClr val="FF00FF"/>
                </a:solidFill>
              </a:rPr>
              <a:t>5</a:t>
            </a:r>
          </a:p>
        </p:txBody>
      </p:sp>
      <p:sp>
        <p:nvSpPr>
          <p:cNvPr id="129035" name="Oval 11"/>
          <p:cNvSpPr>
            <a:spLocks noChangeArrowheads="1"/>
          </p:cNvSpPr>
          <p:nvPr/>
        </p:nvSpPr>
        <p:spPr bwMode="auto">
          <a:xfrm>
            <a:off x="8382000" y="152400"/>
            <a:ext cx="609600" cy="685800"/>
          </a:xfrm>
          <a:prstGeom prst="ellipse">
            <a:avLst/>
          </a:prstGeom>
          <a:solidFill>
            <a:srgbClr val="66FF66"/>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5400" b="1" i="1">
                <a:solidFill>
                  <a:srgbClr val="FF00FF"/>
                </a:solidFill>
              </a:rPr>
              <a:t>6</a:t>
            </a:r>
          </a:p>
        </p:txBody>
      </p:sp>
      <p:sp>
        <p:nvSpPr>
          <p:cNvPr id="129036" name="Oval 12"/>
          <p:cNvSpPr>
            <a:spLocks noChangeArrowheads="1"/>
          </p:cNvSpPr>
          <p:nvPr/>
        </p:nvSpPr>
        <p:spPr bwMode="auto">
          <a:xfrm>
            <a:off x="8382000" y="152400"/>
            <a:ext cx="609600" cy="685800"/>
          </a:xfrm>
          <a:prstGeom prst="ellipse">
            <a:avLst/>
          </a:prstGeom>
          <a:solidFill>
            <a:srgbClr val="66FF66"/>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5400" b="1" i="1">
                <a:solidFill>
                  <a:srgbClr val="FF00FF"/>
                </a:solidFill>
              </a:rPr>
              <a:t>7</a:t>
            </a:r>
          </a:p>
        </p:txBody>
      </p:sp>
      <p:sp>
        <p:nvSpPr>
          <p:cNvPr id="129037" name="Oval 13"/>
          <p:cNvSpPr>
            <a:spLocks noChangeArrowheads="1"/>
          </p:cNvSpPr>
          <p:nvPr/>
        </p:nvSpPr>
        <p:spPr bwMode="auto">
          <a:xfrm>
            <a:off x="8382000" y="152400"/>
            <a:ext cx="609600" cy="685800"/>
          </a:xfrm>
          <a:prstGeom prst="ellipse">
            <a:avLst/>
          </a:prstGeom>
          <a:solidFill>
            <a:srgbClr val="66FF66"/>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5400" b="1" i="1">
                <a:solidFill>
                  <a:srgbClr val="FF00FF"/>
                </a:solidFill>
              </a:rPr>
              <a:t>8</a:t>
            </a:r>
          </a:p>
        </p:txBody>
      </p:sp>
      <p:sp>
        <p:nvSpPr>
          <p:cNvPr id="129038" name="Oval 14"/>
          <p:cNvSpPr>
            <a:spLocks noChangeArrowheads="1"/>
          </p:cNvSpPr>
          <p:nvPr/>
        </p:nvSpPr>
        <p:spPr bwMode="auto">
          <a:xfrm>
            <a:off x="8382000" y="152400"/>
            <a:ext cx="609600" cy="685800"/>
          </a:xfrm>
          <a:prstGeom prst="ellipse">
            <a:avLst/>
          </a:prstGeom>
          <a:solidFill>
            <a:srgbClr val="66FF66"/>
          </a:soli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5400" b="1" i="1">
                <a:solidFill>
                  <a:srgbClr val="FF00FF"/>
                </a:solidFill>
              </a:rPr>
              <a:t>9</a:t>
            </a:r>
          </a:p>
        </p:txBody>
      </p:sp>
      <p:sp>
        <p:nvSpPr>
          <p:cNvPr id="129039" name="Oval 15"/>
          <p:cNvSpPr>
            <a:spLocks noChangeArrowheads="1"/>
          </p:cNvSpPr>
          <p:nvPr/>
        </p:nvSpPr>
        <p:spPr bwMode="auto">
          <a:xfrm>
            <a:off x="8153400" y="76200"/>
            <a:ext cx="838200" cy="914400"/>
          </a:xfrm>
          <a:prstGeom prst="ellipse">
            <a:avLst/>
          </a:prstGeom>
          <a:solidFill>
            <a:srgbClr val="66FF66"/>
          </a:solidFill>
          <a:ln w="57150">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5400" b="1" dirty="0">
                <a:solidFill>
                  <a:srgbClr val="FF00FF"/>
                </a:solidFill>
              </a:rPr>
              <a:t>10</a:t>
            </a:r>
            <a:endParaRPr lang="en-US" sz="2400" b="1" dirty="0"/>
          </a:p>
        </p:txBody>
      </p:sp>
    </p:spTree>
    <p:extLst>
      <p:ext uri="{BB962C8B-B14F-4D97-AF65-F5344CB8AC3E}">
        <p14:creationId xmlns:p14="http://schemas.microsoft.com/office/powerpoint/2010/main" val="2143947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03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7" fill="hold" nodeType="afterGroup">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129031"/>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2" name="click.wav"/>
                                        </p:tgtEl>
                                      </p:cMediaNode>
                                    </p:audio>
                                  </p:subTnLst>
                                </p:cTn>
                              </p:par>
                            </p:childTnLst>
                          </p:cTn>
                        </p:par>
                        <p:par>
                          <p:cTn id="10" fill="hold" nodeType="afterGroup">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129032"/>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3" fill="hold" nodeType="afterGroup">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129033"/>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6" fill="hold" nodeType="afterGroup">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129034"/>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19" fill="hold" nodeType="afterGroup">
                            <p:stCondLst>
                              <p:cond delay="4000"/>
                            </p:stCondLst>
                            <p:childTnLst>
                              <p:par>
                                <p:cTn id="20" presetID="1" presetClass="entr" presetSubtype="0" fill="hold" grpId="0" nodeType="afterEffect">
                                  <p:stCondLst>
                                    <p:cond delay="1000"/>
                                  </p:stCondLst>
                                  <p:childTnLst>
                                    <p:set>
                                      <p:cBhvr>
                                        <p:cTn id="21" dur="1" fill="hold">
                                          <p:stCondLst>
                                            <p:cond delay="0"/>
                                          </p:stCondLst>
                                        </p:cTn>
                                        <p:tgtEl>
                                          <p:spTgt spid="129035"/>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par>
                          <p:cTn id="22" fill="hold" nodeType="afterGroup">
                            <p:stCondLst>
                              <p:cond delay="5000"/>
                            </p:stCondLst>
                            <p:childTnLst>
                              <p:par>
                                <p:cTn id="23" presetID="1" presetClass="entr" presetSubtype="0" fill="hold" grpId="0" nodeType="afterEffect">
                                  <p:stCondLst>
                                    <p:cond delay="1000"/>
                                  </p:stCondLst>
                                  <p:childTnLst>
                                    <p:set>
                                      <p:cBhvr>
                                        <p:cTn id="24" dur="1" fill="hold">
                                          <p:stCondLst>
                                            <p:cond delay="0"/>
                                          </p:stCondLst>
                                        </p:cTn>
                                        <p:tgtEl>
                                          <p:spTgt spid="12903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5" fill="hold" nodeType="afterGroup">
                            <p:stCondLst>
                              <p:cond delay="6000"/>
                            </p:stCondLst>
                            <p:childTnLst>
                              <p:par>
                                <p:cTn id="26" presetID="1" presetClass="entr" presetSubtype="0" fill="hold" grpId="0" nodeType="afterEffect">
                                  <p:stCondLst>
                                    <p:cond delay="1000"/>
                                  </p:stCondLst>
                                  <p:childTnLst>
                                    <p:set>
                                      <p:cBhvr>
                                        <p:cTn id="27" dur="1" fill="hold">
                                          <p:stCondLst>
                                            <p:cond delay="0"/>
                                          </p:stCondLst>
                                        </p:cTn>
                                        <p:tgtEl>
                                          <p:spTgt spid="129037"/>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8" fill="hold" nodeType="afterGroup">
                            <p:stCondLst>
                              <p:cond delay="7000"/>
                            </p:stCondLst>
                            <p:childTnLst>
                              <p:par>
                                <p:cTn id="29" presetID="1" presetClass="entr" presetSubtype="0" fill="hold" grpId="0" nodeType="afterEffect">
                                  <p:stCondLst>
                                    <p:cond delay="1000"/>
                                  </p:stCondLst>
                                  <p:childTnLst>
                                    <p:set>
                                      <p:cBhvr>
                                        <p:cTn id="30" dur="1" fill="hold">
                                          <p:stCondLst>
                                            <p:cond delay="0"/>
                                          </p:stCondLst>
                                        </p:cTn>
                                        <p:tgtEl>
                                          <p:spTgt spid="129038"/>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1" fill="hold" nodeType="afterGroup">
                            <p:stCondLst>
                              <p:cond delay="8000"/>
                            </p:stCondLst>
                            <p:childTnLst>
                              <p:par>
                                <p:cTn id="32" presetID="1" presetClass="entr" presetSubtype="0" fill="hold" grpId="0" nodeType="afterEffect">
                                  <p:stCondLst>
                                    <p:cond delay="1000"/>
                                  </p:stCondLst>
                                  <p:childTnLst>
                                    <p:set>
                                      <p:cBhvr>
                                        <p:cTn id="33" dur="1" fill="hold">
                                          <p:stCondLst>
                                            <p:cond delay="0"/>
                                          </p:stCondLst>
                                        </p:cTn>
                                        <p:tgtEl>
                                          <p:spTgt spid="12903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laser.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ntr" presetSubtype="5" fill="hold" nodeType="clickEffect">
                                  <p:stCondLst>
                                    <p:cond delay="0"/>
                                  </p:stCondLst>
                                  <p:childTnLst>
                                    <p:set>
                                      <p:cBhvr>
                                        <p:cTn id="37" dur="1" fill="hold">
                                          <p:stCondLst>
                                            <p:cond delay="0"/>
                                          </p:stCondLst>
                                        </p:cTn>
                                        <p:tgtEl>
                                          <p:spTgt spid="129028"/>
                                        </p:tgtEl>
                                        <p:attrNameLst>
                                          <p:attrName>style.visibility</p:attrName>
                                        </p:attrNameLst>
                                      </p:cBhvr>
                                      <p:to>
                                        <p:strVal val="visible"/>
                                      </p:to>
                                    </p:set>
                                    <p:animEffect transition="in" filter="checkerboard(down)">
                                      <p:cBhvr>
                                        <p:cTn id="38" dur="500"/>
                                        <p:tgtEl>
                                          <p:spTgt spid="129028"/>
                                        </p:tgtEl>
                                      </p:cBhvr>
                                    </p:animEffect>
                                  </p:childTnLst>
                                  <p:subTnLst>
                                    <p:audio>
                                      <p:cMediaNode>
                                        <p:cTn display="0" masterRel="sameClick">
                                          <p:stCondLst>
                                            <p:cond evt="begin" delay="0">
                                              <p:tn val="36"/>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0" grpId="0" animBg="1"/>
      <p:bldP spid="129031" grpId="0" animBg="1"/>
      <p:bldP spid="129032" grpId="0" animBg="1"/>
      <p:bldP spid="129033" grpId="0" animBg="1"/>
      <p:bldP spid="129034" grpId="0" animBg="1"/>
      <p:bldP spid="129035" grpId="0" animBg="1"/>
      <p:bldP spid="129036" grpId="0" animBg="1"/>
      <p:bldP spid="129037" grpId="0" animBg="1"/>
      <p:bldP spid="129038" grpId="0" animBg="1"/>
      <p:bldP spid="129039"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9205" name="Text Box 5"/>
          <p:cNvSpPr txBox="1">
            <a:spLocks noChangeArrowheads="1"/>
          </p:cNvSpPr>
          <p:nvPr/>
        </p:nvSpPr>
        <p:spPr bwMode="auto">
          <a:xfrm>
            <a:off x="381000" y="1863725"/>
            <a:ext cx="8458200" cy="440120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it-IT" sz="2800" b="1" dirty="0">
                <a:latin typeface="Times New Roman" pitchFamily="18" charset="0"/>
                <a:cs typeface="Times New Roman" pitchFamily="18" charset="0"/>
              </a:rPr>
              <a:t>Câu 2: </a:t>
            </a:r>
            <a:r>
              <a:rPr lang="it-IT" sz="2800" dirty="0">
                <a:latin typeface="Times New Roman" pitchFamily="18" charset="0"/>
                <a:cs typeface="Times New Roman" pitchFamily="18" charset="0"/>
              </a:rPr>
              <a:t>Kim cương cứng nhất trong tự nhiên, trong khi đó than chì mềm đến mức có thể sử dụng sản xuất lõi bút chì 6B dùng để kẻ mắt. Điều giải thích nào sau đây là đúng?</a:t>
            </a:r>
            <a:endParaRPr lang="en-US" sz="2800" dirty="0">
              <a:latin typeface="Times New Roman" pitchFamily="18" charset="0"/>
              <a:cs typeface="Times New Roman" pitchFamily="18" charset="0"/>
            </a:endParaRPr>
          </a:p>
          <a:p>
            <a:r>
              <a:rPr lang="it-IT" sz="2800" dirty="0">
                <a:latin typeface="Times New Roman" pitchFamily="18" charset="0"/>
                <a:cs typeface="Times New Roman" pitchFamily="18" charset="0"/>
              </a:rPr>
              <a:t>A. Kim cương có cấu trúc tinh thể nguyên tử dạng tứ diện đều, than chì có cấu trúc lớp, trong đó khoảng cách giữa các lớp khá lớn.</a:t>
            </a:r>
            <a:endParaRPr lang="en-US" sz="2800" dirty="0">
              <a:latin typeface="Times New Roman" pitchFamily="18" charset="0"/>
              <a:cs typeface="Times New Roman" pitchFamily="18" charset="0"/>
            </a:endParaRPr>
          </a:p>
          <a:p>
            <a:r>
              <a:rPr lang="it-IT" sz="2800" dirty="0">
                <a:latin typeface="Times New Roman" pitchFamily="18" charset="0"/>
                <a:cs typeface="Times New Roman" pitchFamily="18" charset="0"/>
              </a:rPr>
              <a:t>B. Kim cương không dẫn điện, dẫn nhiệt kém.</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C. Than </a:t>
            </a:r>
            <a:r>
              <a:rPr lang="en-US" sz="2800" dirty="0" err="1">
                <a:latin typeface="Times New Roman" pitchFamily="18" charset="0"/>
                <a:cs typeface="Times New Roman" pitchFamily="18" charset="0"/>
              </a:rPr>
              <a:t>chì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electron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do.</a:t>
            </a:r>
          </a:p>
          <a:p>
            <a:r>
              <a:rPr lang="en-US" sz="2800" dirty="0">
                <a:latin typeface="Times New Roman" pitchFamily="18" charset="0"/>
                <a:cs typeface="Times New Roman" pitchFamily="18" charset="0"/>
              </a:rPr>
              <a:t>D. Than </a:t>
            </a:r>
            <a:r>
              <a:rPr lang="en-US" sz="2800" dirty="0" err="1">
                <a:latin typeface="Times New Roman" pitchFamily="18" charset="0"/>
                <a:cs typeface="Times New Roman" pitchFamily="18" charset="0"/>
              </a:rPr>
              <a:t>chì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màu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đen</a:t>
            </a:r>
            <a:r>
              <a:rPr lang="en-US" sz="2800" dirty="0">
                <a:latin typeface="Times New Roman" pitchFamily="18" charset="0"/>
                <a:cs typeface="Times New Roman" pitchFamily="18" charset="0"/>
              </a:rPr>
              <a:t>.</a:t>
            </a:r>
          </a:p>
        </p:txBody>
      </p:sp>
      <p:sp>
        <p:nvSpPr>
          <p:cNvPr id="2" name="Up Ribbon 1"/>
          <p:cNvSpPr/>
          <p:nvPr/>
        </p:nvSpPr>
        <p:spPr>
          <a:xfrm>
            <a:off x="1295400" y="457200"/>
            <a:ext cx="6553200" cy="762000"/>
          </a:xfrm>
          <a:prstGeom prst="ribbon2">
            <a:avLst>
              <a:gd name="adj1" fmla="val 16667"/>
              <a:gd name="adj2" fmla="val 618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000" b="1">
                <a:solidFill>
                  <a:schemeClr val="bg1"/>
                </a:solidFill>
                <a:latin typeface="+mj-lt"/>
              </a:rPr>
              <a:t>Bài tập củng cố</a:t>
            </a:r>
          </a:p>
        </p:txBody>
      </p:sp>
      <p:sp>
        <p:nvSpPr>
          <p:cNvPr id="6" name="Oval 4"/>
          <p:cNvSpPr>
            <a:spLocks noChangeArrowheads="1"/>
          </p:cNvSpPr>
          <p:nvPr/>
        </p:nvSpPr>
        <p:spPr bwMode="auto">
          <a:xfrm>
            <a:off x="304800" y="3581400"/>
            <a:ext cx="533400" cy="6096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800" b="1">
              <a:latin typeface=".VnTime" pitchFamily="34" charset="0"/>
            </a:endParaRP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down)">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8179" name="Rectangle 3"/>
          <p:cNvSpPr>
            <a:spLocks noGrp="1" noChangeArrowheads="1"/>
          </p:cNvSpPr>
          <p:nvPr>
            <p:ph idx="1"/>
          </p:nvPr>
        </p:nvSpPr>
        <p:spPr>
          <a:xfrm>
            <a:off x="304800" y="1447800"/>
            <a:ext cx="8839200" cy="5029200"/>
          </a:xfrm>
          <a:ln>
            <a:solidFill>
              <a:srgbClr val="FF0000"/>
            </a:solidFill>
            <a:miter lim="800000"/>
            <a:headEnd/>
            <a:tailEnd/>
          </a:ln>
        </p:spPr>
        <p:txBody>
          <a:bodyPr/>
          <a:lstStyle/>
          <a:p>
            <a:pPr marL="0" indent="0">
              <a:buNone/>
            </a:pPr>
            <a:r>
              <a:rPr lang="en-US" sz="2800" b="1" dirty="0" err="1"/>
              <a:t>Câu</a:t>
            </a:r>
            <a:r>
              <a:rPr lang="en-US" sz="2800" b="1" dirty="0"/>
              <a:t> 3: </a:t>
            </a:r>
            <a:r>
              <a:rPr lang="en-US" sz="2800" dirty="0" err="1"/>
              <a:t>Tủ</a:t>
            </a:r>
            <a:r>
              <a:rPr lang="en-US" sz="2800" dirty="0"/>
              <a:t> </a:t>
            </a:r>
            <a:r>
              <a:rPr lang="en-US" sz="2800" dirty="0" err="1"/>
              <a:t>lạnh</a:t>
            </a:r>
            <a:r>
              <a:rPr lang="en-US" sz="2800" dirty="0"/>
              <a:t> </a:t>
            </a:r>
            <a:r>
              <a:rPr lang="en-US" sz="2800" dirty="0" err="1"/>
              <a:t>dùng</a:t>
            </a:r>
            <a:r>
              <a:rPr lang="en-US" sz="2800" dirty="0"/>
              <a:t> </a:t>
            </a:r>
            <a:r>
              <a:rPr lang="en-US" sz="2800" dirty="0" err="1"/>
              <a:t>lâu</a:t>
            </a:r>
            <a:r>
              <a:rPr lang="en-US" sz="2800" dirty="0"/>
              <a:t> </a:t>
            </a:r>
            <a:r>
              <a:rPr lang="en-US" sz="2800" dirty="0" err="1"/>
              <a:t>thường</a:t>
            </a:r>
            <a:r>
              <a:rPr lang="en-US" sz="2800" dirty="0"/>
              <a:t> </a:t>
            </a:r>
            <a:r>
              <a:rPr lang="en-US" sz="2800" dirty="0" err="1"/>
              <a:t>có</a:t>
            </a:r>
            <a:r>
              <a:rPr lang="en-US" sz="2800" dirty="0"/>
              <a:t> </a:t>
            </a:r>
            <a:r>
              <a:rPr lang="en-US" sz="2800" dirty="0" err="1"/>
              <a:t>mùi</a:t>
            </a:r>
            <a:r>
              <a:rPr lang="en-US" sz="2800" dirty="0"/>
              <a:t> </a:t>
            </a:r>
            <a:r>
              <a:rPr lang="en-US" sz="2800" dirty="0" err="1"/>
              <a:t>hôi</a:t>
            </a:r>
            <a:r>
              <a:rPr lang="en-US" sz="2800" dirty="0"/>
              <a:t>, </a:t>
            </a:r>
            <a:r>
              <a:rPr lang="en-US" sz="2800" dirty="0" err="1"/>
              <a:t>để</a:t>
            </a:r>
            <a:r>
              <a:rPr lang="en-US" sz="2800" dirty="0"/>
              <a:t> </a:t>
            </a:r>
            <a:r>
              <a:rPr lang="en-US" sz="2800" dirty="0" err="1"/>
              <a:t>khử</a:t>
            </a:r>
            <a:r>
              <a:rPr lang="en-US" sz="2800" dirty="0"/>
              <a:t> </a:t>
            </a:r>
            <a:r>
              <a:rPr lang="en-US" sz="2800" dirty="0" err="1"/>
              <a:t>mùi</a:t>
            </a:r>
            <a:r>
              <a:rPr lang="en-US" sz="2800" dirty="0"/>
              <a:t> </a:t>
            </a:r>
            <a:r>
              <a:rPr lang="en-US" sz="2800" dirty="0" err="1"/>
              <a:t>hôi</a:t>
            </a:r>
            <a:r>
              <a:rPr lang="en-US" sz="2800" dirty="0"/>
              <a:t> </a:t>
            </a:r>
            <a:r>
              <a:rPr lang="en-US" sz="2800" dirty="0" err="1"/>
              <a:t>người</a:t>
            </a:r>
            <a:r>
              <a:rPr lang="en-US" sz="2800" dirty="0"/>
              <a:t> ta </a:t>
            </a:r>
            <a:r>
              <a:rPr lang="en-US" sz="2800" dirty="0" err="1"/>
              <a:t>đưa</a:t>
            </a:r>
            <a:r>
              <a:rPr lang="en-US" sz="2800" dirty="0"/>
              <a:t> </a:t>
            </a:r>
            <a:r>
              <a:rPr lang="en-US" sz="2800" dirty="0" err="1"/>
              <a:t>vào</a:t>
            </a:r>
            <a:r>
              <a:rPr lang="en-US" sz="2800" dirty="0"/>
              <a:t> </a:t>
            </a:r>
            <a:r>
              <a:rPr lang="en-US" sz="2800" dirty="0" err="1"/>
              <a:t>tủ</a:t>
            </a:r>
            <a:r>
              <a:rPr lang="en-US" sz="2800" dirty="0"/>
              <a:t> 1 </a:t>
            </a:r>
            <a:r>
              <a:rPr lang="en-US" sz="2800" dirty="0" err="1"/>
              <a:t>mẩu</a:t>
            </a:r>
            <a:r>
              <a:rPr lang="en-US" sz="2800" dirty="0"/>
              <a:t> than </a:t>
            </a:r>
            <a:r>
              <a:rPr lang="en-US" sz="2800" dirty="0" err="1"/>
              <a:t>gỗ</a:t>
            </a:r>
            <a:r>
              <a:rPr lang="en-US" sz="2800" dirty="0"/>
              <a:t>. </a:t>
            </a:r>
            <a:r>
              <a:rPr lang="en-US" sz="2800" dirty="0" err="1"/>
              <a:t>Tại</a:t>
            </a:r>
            <a:r>
              <a:rPr lang="en-US" sz="2800" dirty="0"/>
              <a:t> </a:t>
            </a:r>
            <a:r>
              <a:rPr lang="en-US" sz="2800" dirty="0" err="1"/>
              <a:t>sao</a:t>
            </a:r>
            <a:r>
              <a:rPr lang="en-US" sz="2800" dirty="0"/>
              <a:t> than </a:t>
            </a:r>
            <a:r>
              <a:rPr lang="en-US" sz="2800" dirty="0" err="1"/>
              <a:t>gỗ</a:t>
            </a:r>
            <a:r>
              <a:rPr lang="en-US" sz="2800" dirty="0"/>
              <a:t> </a:t>
            </a:r>
            <a:r>
              <a:rPr lang="en-US" sz="2800" dirty="0" err="1"/>
              <a:t>có</a:t>
            </a:r>
            <a:r>
              <a:rPr lang="en-US" sz="2800" dirty="0"/>
              <a:t> </a:t>
            </a:r>
            <a:r>
              <a:rPr lang="en-US" sz="2800" dirty="0" err="1"/>
              <a:t>thể</a:t>
            </a:r>
            <a:r>
              <a:rPr lang="en-US" sz="2800" dirty="0"/>
              <a:t> </a:t>
            </a:r>
            <a:r>
              <a:rPr lang="en-US" sz="2800" dirty="0" err="1"/>
              <a:t>khử</a:t>
            </a:r>
            <a:r>
              <a:rPr lang="en-US" sz="2800" dirty="0"/>
              <a:t> </a:t>
            </a:r>
            <a:r>
              <a:rPr lang="en-US" sz="2800" dirty="0" err="1"/>
              <a:t>được</a:t>
            </a:r>
            <a:r>
              <a:rPr lang="en-US" sz="2800" dirty="0"/>
              <a:t> </a:t>
            </a:r>
            <a:r>
              <a:rPr lang="en-US" sz="2800" dirty="0" err="1"/>
              <a:t>mùi</a:t>
            </a:r>
            <a:r>
              <a:rPr lang="en-US" sz="2800" dirty="0"/>
              <a:t> </a:t>
            </a:r>
            <a:r>
              <a:rPr lang="en-US" sz="2800" dirty="0" err="1"/>
              <a:t>hôi</a:t>
            </a:r>
            <a:r>
              <a:rPr lang="en-US" sz="2800" dirty="0"/>
              <a:t>?</a:t>
            </a:r>
          </a:p>
          <a:p>
            <a:pPr marL="0" indent="0">
              <a:buNone/>
            </a:pPr>
            <a:r>
              <a:rPr lang="en-US" sz="2800" dirty="0"/>
              <a:t>A. Than </a:t>
            </a:r>
            <a:r>
              <a:rPr lang="en-US" sz="2800" dirty="0" err="1"/>
              <a:t>gỗ</a:t>
            </a:r>
            <a:r>
              <a:rPr lang="en-US" sz="2800" dirty="0"/>
              <a:t> </a:t>
            </a:r>
            <a:r>
              <a:rPr lang="en-US" sz="2800" dirty="0" err="1"/>
              <a:t>có</a:t>
            </a:r>
            <a:r>
              <a:rPr lang="en-US" sz="2800" dirty="0"/>
              <a:t> </a:t>
            </a:r>
            <a:r>
              <a:rPr lang="en-US" sz="2800" dirty="0" err="1"/>
              <a:t>khả</a:t>
            </a:r>
            <a:r>
              <a:rPr lang="en-US" sz="2800" dirty="0"/>
              <a:t> </a:t>
            </a:r>
            <a:r>
              <a:rPr lang="en-US" sz="2800" dirty="0" err="1"/>
              <a:t>năng</a:t>
            </a:r>
            <a:r>
              <a:rPr lang="en-US" sz="2800" dirty="0"/>
              <a:t> </a:t>
            </a:r>
            <a:r>
              <a:rPr lang="en-US" sz="2800" dirty="0" err="1"/>
              <a:t>phản</a:t>
            </a:r>
            <a:r>
              <a:rPr lang="en-US" sz="2800" dirty="0"/>
              <a:t> </a:t>
            </a:r>
            <a:r>
              <a:rPr lang="en-US" sz="2800" dirty="0" err="1"/>
              <a:t>ứng</a:t>
            </a:r>
            <a:r>
              <a:rPr lang="en-US" sz="2800" dirty="0"/>
              <a:t> </a:t>
            </a:r>
            <a:r>
              <a:rPr lang="en-US" sz="2800" dirty="0" err="1"/>
              <a:t>với</a:t>
            </a:r>
            <a:r>
              <a:rPr lang="en-US" sz="2800" dirty="0"/>
              <a:t> </a:t>
            </a:r>
            <a:r>
              <a:rPr lang="en-US" sz="2800" dirty="0" err="1"/>
              <a:t>các</a:t>
            </a:r>
            <a:r>
              <a:rPr lang="en-US" sz="2800" dirty="0"/>
              <a:t> </a:t>
            </a:r>
            <a:r>
              <a:rPr lang="en-US" sz="2800" dirty="0" err="1"/>
              <a:t>chất</a:t>
            </a:r>
            <a:r>
              <a:rPr lang="en-US" sz="2800" dirty="0"/>
              <a:t> </a:t>
            </a:r>
            <a:r>
              <a:rPr lang="en-US" sz="2800" dirty="0" err="1"/>
              <a:t>có</a:t>
            </a:r>
            <a:r>
              <a:rPr lang="en-US" sz="2800" dirty="0"/>
              <a:t> </a:t>
            </a:r>
            <a:r>
              <a:rPr lang="en-US" sz="2800" dirty="0" err="1"/>
              <a:t>mùi</a:t>
            </a:r>
            <a:r>
              <a:rPr lang="en-US" sz="2800" dirty="0"/>
              <a:t> </a:t>
            </a:r>
            <a:r>
              <a:rPr lang="en-US" sz="2800" dirty="0" err="1"/>
              <a:t>hôi</a:t>
            </a:r>
            <a:r>
              <a:rPr lang="en-US" sz="2800" dirty="0"/>
              <a:t> </a:t>
            </a:r>
            <a:r>
              <a:rPr lang="en-US" sz="2800" dirty="0" err="1"/>
              <a:t>tạo</a:t>
            </a:r>
            <a:r>
              <a:rPr lang="en-US" sz="2800" dirty="0"/>
              <a:t> </a:t>
            </a:r>
            <a:r>
              <a:rPr lang="en-US" sz="2800" dirty="0" err="1"/>
              <a:t>thành</a:t>
            </a:r>
            <a:r>
              <a:rPr lang="en-US" sz="2800" dirty="0"/>
              <a:t> </a:t>
            </a:r>
            <a:r>
              <a:rPr lang="en-US" sz="2800" dirty="0" err="1"/>
              <a:t>chất</a:t>
            </a:r>
            <a:r>
              <a:rPr lang="en-US" sz="2800" dirty="0"/>
              <a:t> </a:t>
            </a:r>
            <a:r>
              <a:rPr lang="en-US" sz="2800" dirty="0" err="1"/>
              <a:t>không</a:t>
            </a:r>
            <a:r>
              <a:rPr lang="en-US" sz="2800" dirty="0"/>
              <a:t> </a:t>
            </a:r>
            <a:r>
              <a:rPr lang="en-US" sz="2800" dirty="0" err="1"/>
              <a:t>mùi</a:t>
            </a:r>
            <a:r>
              <a:rPr lang="en-US" sz="2800" dirty="0"/>
              <a:t>.</a:t>
            </a:r>
          </a:p>
          <a:p>
            <a:pPr marL="0" indent="0">
              <a:buNone/>
            </a:pPr>
            <a:r>
              <a:rPr lang="en-US" sz="2800" dirty="0"/>
              <a:t>B. Than </a:t>
            </a:r>
            <a:r>
              <a:rPr lang="en-US" sz="2800" dirty="0" err="1"/>
              <a:t>gỗ</a:t>
            </a:r>
            <a:r>
              <a:rPr lang="en-US" sz="2800" dirty="0"/>
              <a:t> </a:t>
            </a:r>
            <a:r>
              <a:rPr lang="en-US" sz="2800" dirty="0" err="1"/>
              <a:t>có</a:t>
            </a:r>
            <a:r>
              <a:rPr lang="en-US" sz="2800" dirty="0"/>
              <a:t> </a:t>
            </a:r>
            <a:r>
              <a:rPr lang="en-US" sz="2800" dirty="0" err="1"/>
              <a:t>khả</a:t>
            </a:r>
            <a:r>
              <a:rPr lang="en-US" sz="2800" dirty="0"/>
              <a:t> </a:t>
            </a:r>
            <a:r>
              <a:rPr lang="en-US" sz="2800" dirty="0" err="1"/>
              <a:t>năng</a:t>
            </a:r>
            <a:r>
              <a:rPr lang="en-US" sz="2800" dirty="0"/>
              <a:t> </a:t>
            </a:r>
            <a:r>
              <a:rPr lang="en-US" sz="2800" dirty="0" err="1"/>
              <a:t>hấp</a:t>
            </a:r>
            <a:r>
              <a:rPr lang="en-US" sz="2800" dirty="0"/>
              <a:t> </a:t>
            </a:r>
            <a:r>
              <a:rPr lang="en-US" sz="2800" dirty="0" err="1"/>
              <a:t>phụ</a:t>
            </a:r>
            <a:r>
              <a:rPr lang="en-US" sz="2800" dirty="0"/>
              <a:t> </a:t>
            </a:r>
            <a:r>
              <a:rPr lang="en-US" sz="2800" dirty="0" err="1"/>
              <a:t>các</a:t>
            </a:r>
            <a:r>
              <a:rPr lang="en-US" sz="2800" dirty="0"/>
              <a:t> </a:t>
            </a:r>
            <a:r>
              <a:rPr lang="en-US" sz="2800" dirty="0" err="1"/>
              <a:t>chất</a:t>
            </a:r>
            <a:r>
              <a:rPr lang="en-US" sz="2800" dirty="0"/>
              <a:t> </a:t>
            </a:r>
            <a:r>
              <a:rPr lang="en-US" sz="2800" dirty="0" err="1"/>
              <a:t>khí</a:t>
            </a:r>
            <a:r>
              <a:rPr lang="en-US" sz="2800" dirty="0"/>
              <a:t> </a:t>
            </a:r>
            <a:r>
              <a:rPr lang="en-US" sz="2800" dirty="0" err="1"/>
              <a:t>có</a:t>
            </a:r>
            <a:r>
              <a:rPr lang="en-US" sz="2800" dirty="0"/>
              <a:t> </a:t>
            </a:r>
            <a:r>
              <a:rPr lang="en-US" sz="2800" dirty="0" err="1"/>
              <a:t>mùi</a:t>
            </a:r>
            <a:r>
              <a:rPr lang="en-US" sz="2800" dirty="0"/>
              <a:t> </a:t>
            </a:r>
            <a:r>
              <a:rPr lang="en-US" sz="2800" dirty="0" err="1"/>
              <a:t>hôi</a:t>
            </a:r>
            <a:r>
              <a:rPr lang="en-US" sz="2800" dirty="0"/>
              <a:t>.</a:t>
            </a:r>
          </a:p>
          <a:p>
            <a:pPr marL="0" indent="0">
              <a:buNone/>
            </a:pPr>
            <a:r>
              <a:rPr lang="en-US" sz="2800" dirty="0"/>
              <a:t>C. Than </a:t>
            </a:r>
            <a:r>
              <a:rPr lang="en-US" sz="2800" dirty="0" err="1"/>
              <a:t>gỗ</a:t>
            </a:r>
            <a:r>
              <a:rPr lang="en-US" sz="2800" dirty="0"/>
              <a:t> </a:t>
            </a:r>
            <a:r>
              <a:rPr lang="en-US" sz="2800" dirty="0" err="1"/>
              <a:t>có</a:t>
            </a:r>
            <a:r>
              <a:rPr lang="en-US" sz="2800" dirty="0"/>
              <a:t> </a:t>
            </a:r>
            <a:r>
              <a:rPr lang="en-US" sz="2800" dirty="0" err="1"/>
              <a:t>tính</a:t>
            </a:r>
            <a:r>
              <a:rPr lang="en-US" sz="2800" dirty="0"/>
              <a:t> </a:t>
            </a:r>
            <a:r>
              <a:rPr lang="en-US" sz="2800" dirty="0" err="1"/>
              <a:t>khử</a:t>
            </a:r>
            <a:r>
              <a:rPr lang="en-US" sz="2800" dirty="0"/>
              <a:t> </a:t>
            </a:r>
            <a:r>
              <a:rPr lang="en-US" sz="2800" dirty="0" err="1"/>
              <a:t>mạnh</a:t>
            </a:r>
            <a:r>
              <a:rPr lang="en-US" sz="2800" dirty="0"/>
              <a:t>.</a:t>
            </a:r>
          </a:p>
          <a:p>
            <a:pPr marL="0" indent="0">
              <a:buNone/>
            </a:pPr>
            <a:r>
              <a:rPr lang="en-US" sz="2800" dirty="0"/>
              <a:t>D. Than </a:t>
            </a:r>
            <a:r>
              <a:rPr lang="en-US" sz="2800" dirty="0" err="1"/>
              <a:t>gỗ</a:t>
            </a:r>
            <a:r>
              <a:rPr lang="en-US" sz="2800" dirty="0"/>
              <a:t> </a:t>
            </a:r>
            <a:r>
              <a:rPr lang="en-US" sz="2800" dirty="0" err="1"/>
              <a:t>là</a:t>
            </a:r>
            <a:r>
              <a:rPr lang="en-US" sz="2800" dirty="0"/>
              <a:t> </a:t>
            </a:r>
            <a:r>
              <a:rPr lang="en-US" sz="2800" dirty="0" err="1"/>
              <a:t>xúc</a:t>
            </a:r>
            <a:r>
              <a:rPr lang="en-US" sz="2800" dirty="0"/>
              <a:t> </a:t>
            </a:r>
            <a:r>
              <a:rPr lang="en-US" sz="2800" dirty="0" err="1"/>
              <a:t>tác</a:t>
            </a:r>
            <a:r>
              <a:rPr lang="en-US" sz="2800" dirty="0"/>
              <a:t> </a:t>
            </a:r>
            <a:r>
              <a:rPr lang="en-US" sz="2800" dirty="0" err="1"/>
              <a:t>chuyển</a:t>
            </a:r>
            <a:r>
              <a:rPr lang="en-US" sz="2800" dirty="0"/>
              <a:t> </a:t>
            </a:r>
            <a:r>
              <a:rPr lang="en-US" sz="2800" dirty="0" err="1"/>
              <a:t>hoá</a:t>
            </a:r>
            <a:r>
              <a:rPr lang="en-US" sz="2800" dirty="0"/>
              <a:t> </a:t>
            </a:r>
            <a:r>
              <a:rPr lang="en-US" sz="2800" dirty="0" err="1"/>
              <a:t>các</a:t>
            </a:r>
            <a:r>
              <a:rPr lang="en-US" sz="2800" dirty="0"/>
              <a:t> </a:t>
            </a:r>
            <a:r>
              <a:rPr lang="en-US" sz="2800" dirty="0" err="1"/>
              <a:t>chất</a:t>
            </a:r>
            <a:r>
              <a:rPr lang="en-US" sz="2800" dirty="0"/>
              <a:t> </a:t>
            </a:r>
            <a:r>
              <a:rPr lang="en-US" sz="2800" dirty="0" err="1"/>
              <a:t>khí</a:t>
            </a:r>
            <a:r>
              <a:rPr lang="en-US" sz="2800" dirty="0"/>
              <a:t> </a:t>
            </a:r>
            <a:r>
              <a:rPr lang="en-US" sz="2800" dirty="0" err="1"/>
              <a:t>có</a:t>
            </a:r>
            <a:r>
              <a:rPr lang="en-US" sz="2800" dirty="0"/>
              <a:t> </a:t>
            </a:r>
            <a:r>
              <a:rPr lang="en-US" sz="2800" dirty="0" err="1"/>
              <a:t>mùi</a:t>
            </a:r>
            <a:r>
              <a:rPr lang="en-US" sz="2800" dirty="0"/>
              <a:t> </a:t>
            </a:r>
            <a:r>
              <a:rPr lang="en-US" sz="2800" dirty="0" err="1"/>
              <a:t>hôi</a:t>
            </a:r>
            <a:r>
              <a:rPr lang="en-US" sz="2800" dirty="0"/>
              <a:t> </a:t>
            </a:r>
            <a:r>
              <a:rPr lang="en-US" sz="2800" dirty="0" err="1"/>
              <a:t>tạo</a:t>
            </a:r>
            <a:r>
              <a:rPr lang="en-US" sz="2800" dirty="0"/>
              <a:t> </a:t>
            </a:r>
            <a:r>
              <a:rPr lang="en-US" sz="2800" dirty="0" err="1"/>
              <a:t>thành</a:t>
            </a:r>
            <a:r>
              <a:rPr lang="en-US" sz="2800" dirty="0"/>
              <a:t> </a:t>
            </a:r>
            <a:r>
              <a:rPr lang="en-US" sz="2800" dirty="0" err="1"/>
              <a:t>chất</a:t>
            </a:r>
            <a:r>
              <a:rPr lang="en-US" sz="2800" dirty="0"/>
              <a:t> </a:t>
            </a:r>
            <a:r>
              <a:rPr lang="en-US" sz="2800" dirty="0" err="1"/>
              <a:t>không</a:t>
            </a:r>
            <a:r>
              <a:rPr lang="en-US" sz="2800" dirty="0"/>
              <a:t> </a:t>
            </a:r>
            <a:r>
              <a:rPr lang="en-US" sz="2800" dirty="0" err="1"/>
              <a:t>mùi</a:t>
            </a:r>
            <a:r>
              <a:rPr lang="en-US" dirty="0"/>
              <a:t>.</a:t>
            </a:r>
          </a:p>
        </p:txBody>
      </p:sp>
      <p:sp>
        <p:nvSpPr>
          <p:cNvPr id="11" name="Up Ribbon 10"/>
          <p:cNvSpPr/>
          <p:nvPr/>
        </p:nvSpPr>
        <p:spPr>
          <a:xfrm>
            <a:off x="1295400" y="457200"/>
            <a:ext cx="6553200" cy="762000"/>
          </a:xfrm>
          <a:prstGeom prst="ribbon2">
            <a:avLst>
              <a:gd name="adj1" fmla="val 16667"/>
              <a:gd name="adj2" fmla="val 6182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000" b="1">
                <a:solidFill>
                  <a:schemeClr val="bg1"/>
                </a:solidFill>
                <a:latin typeface="+mj-lt"/>
              </a:rPr>
              <a:t>Bài tập củng cố</a:t>
            </a:r>
          </a:p>
        </p:txBody>
      </p:sp>
      <p:sp>
        <p:nvSpPr>
          <p:cNvPr id="4" name="Oval 4"/>
          <p:cNvSpPr>
            <a:spLocks noChangeArrowheads="1"/>
          </p:cNvSpPr>
          <p:nvPr/>
        </p:nvSpPr>
        <p:spPr bwMode="auto">
          <a:xfrm>
            <a:off x="269383" y="3733800"/>
            <a:ext cx="533400" cy="6096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800" b="1">
              <a:latin typeface=".VnTime"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down)">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BÀI TẬP VỀ NHÀ</a:t>
            </a:r>
            <a:endParaRPr lang="en-US" b="1" dirty="0">
              <a:solidFill>
                <a:schemeClr val="bg1"/>
              </a:solidFill>
            </a:endParaRPr>
          </a:p>
        </p:txBody>
      </p:sp>
      <p:sp>
        <p:nvSpPr>
          <p:cNvPr id="3" name="Content Placeholder 2"/>
          <p:cNvSpPr>
            <a:spLocks noGrp="1"/>
          </p:cNvSpPr>
          <p:nvPr>
            <p:ph idx="1"/>
          </p:nvPr>
        </p:nvSpPr>
        <p:spPr>
          <a:xfrm>
            <a:off x="457200" y="2209800"/>
            <a:ext cx="8229600" cy="4525963"/>
          </a:xfrm>
        </p:spPr>
        <p:txBody>
          <a:bodyPr/>
          <a:lstStyle/>
          <a:p>
            <a:pPr>
              <a:lnSpc>
                <a:spcPct val="150000"/>
              </a:lnSpc>
              <a:spcBef>
                <a:spcPts val="0"/>
              </a:spcBef>
              <a:buClr>
                <a:srgbClr val="FF0000"/>
              </a:buClr>
              <a:buFont typeface="Wingdings" pitchFamily="2" charset="2"/>
              <a:buChar char="q"/>
            </a:pPr>
            <a:r>
              <a:rPr lang="en-US" dirty="0" err="1" smtClean="0"/>
              <a:t>Làm</a:t>
            </a:r>
            <a:r>
              <a:rPr lang="en-US" dirty="0" smtClean="0"/>
              <a:t> </a:t>
            </a:r>
            <a:r>
              <a:rPr lang="en-US" dirty="0" err="1" smtClean="0"/>
              <a:t>bài</a:t>
            </a:r>
            <a:r>
              <a:rPr lang="en-US" dirty="0" smtClean="0"/>
              <a:t> </a:t>
            </a:r>
            <a:r>
              <a:rPr lang="en-US" dirty="0" err="1" smtClean="0"/>
              <a:t>tập</a:t>
            </a:r>
            <a:r>
              <a:rPr lang="en-US" dirty="0" smtClean="0"/>
              <a:t>: 2,3,4,5 –SGK </a:t>
            </a:r>
            <a:r>
              <a:rPr lang="en-US" dirty="0" err="1" smtClean="0"/>
              <a:t>trang</a:t>
            </a:r>
            <a:r>
              <a:rPr lang="en-US" dirty="0" smtClean="0"/>
              <a:t> 70</a:t>
            </a:r>
          </a:p>
          <a:p>
            <a:pPr>
              <a:lnSpc>
                <a:spcPct val="150000"/>
              </a:lnSpc>
              <a:spcBef>
                <a:spcPts val="0"/>
              </a:spcBef>
              <a:buClr>
                <a:srgbClr val="FF0000"/>
              </a:buClr>
              <a:buFont typeface="Wingdings" pitchFamily="2" charset="2"/>
              <a:buChar char="q"/>
            </a:pPr>
            <a:r>
              <a:rPr lang="en-US" dirty="0" err="1" smtClean="0"/>
              <a:t>Đọc</a:t>
            </a:r>
            <a:r>
              <a:rPr lang="en-US" dirty="0" smtClean="0"/>
              <a:t> </a:t>
            </a:r>
            <a:r>
              <a:rPr lang="en-US" dirty="0" err="1" smtClean="0"/>
              <a:t>trước</a:t>
            </a:r>
            <a:r>
              <a:rPr lang="en-US" dirty="0" smtClean="0"/>
              <a:t> </a:t>
            </a:r>
            <a:r>
              <a:rPr lang="en-US" dirty="0" err="1" smtClean="0"/>
              <a:t>bài</a:t>
            </a:r>
            <a:r>
              <a:rPr lang="en-US" dirty="0" smtClean="0"/>
              <a:t> 16: </a:t>
            </a:r>
            <a:r>
              <a:rPr lang="en-US" dirty="0" err="1" smtClean="0"/>
              <a:t>Hợp</a:t>
            </a:r>
            <a:r>
              <a:rPr lang="en-US" dirty="0" smtClean="0"/>
              <a:t> </a:t>
            </a:r>
            <a:r>
              <a:rPr lang="en-US" dirty="0" err="1" smtClean="0"/>
              <a:t>chất</a:t>
            </a:r>
            <a:r>
              <a:rPr lang="en-US" dirty="0" smtClean="0"/>
              <a:t> </a:t>
            </a:r>
            <a:r>
              <a:rPr lang="en-US" dirty="0" err="1" smtClean="0"/>
              <a:t>của</a:t>
            </a:r>
            <a:r>
              <a:rPr lang="en-US" dirty="0" smtClean="0"/>
              <a:t> </a:t>
            </a:r>
            <a:r>
              <a:rPr lang="en-US" dirty="0" err="1" smtClean="0"/>
              <a:t>cacbon</a:t>
            </a:r>
            <a:endParaRPr lang="en-US" dirty="0"/>
          </a:p>
        </p:txBody>
      </p:sp>
    </p:spTree>
    <p:extLst>
      <p:ext uri="{BB962C8B-B14F-4D97-AF65-F5344CB8AC3E}">
        <p14:creationId xmlns:p14="http://schemas.microsoft.com/office/powerpoint/2010/main" val="24532146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6610" name="Picture 2" desc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85800"/>
            <a:ext cx="8001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p:cNvGrpSpPr>
            <a:grpSpLocks/>
          </p:cNvGrpSpPr>
          <p:nvPr/>
        </p:nvGrpSpPr>
        <p:grpSpPr bwMode="auto">
          <a:xfrm>
            <a:off x="512763" y="1257300"/>
            <a:ext cx="8021637" cy="5094288"/>
            <a:chOff x="323" y="912"/>
            <a:chExt cx="5053" cy="3209"/>
          </a:xfrm>
        </p:grpSpPr>
        <p:sp>
          <p:nvSpPr>
            <p:cNvPr id="6160" name="Rectangle 4"/>
            <p:cNvSpPr>
              <a:spLocks noChangeArrowheads="1"/>
            </p:cNvSpPr>
            <p:nvPr/>
          </p:nvSpPr>
          <p:spPr bwMode="auto">
            <a:xfrm>
              <a:off x="336" y="1920"/>
              <a:ext cx="5012" cy="2201"/>
            </a:xfrm>
            <a:prstGeom prst="rect">
              <a:avLst/>
            </a:prstGeom>
            <a:solidFill>
              <a:srgbClr val="FFFFFF">
                <a:alpha val="6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6161" name="Rectangle 5"/>
            <p:cNvSpPr>
              <a:spLocks noChangeArrowheads="1"/>
            </p:cNvSpPr>
            <p:nvPr/>
          </p:nvSpPr>
          <p:spPr bwMode="auto">
            <a:xfrm>
              <a:off x="603" y="912"/>
              <a:ext cx="549" cy="1008"/>
            </a:xfrm>
            <a:prstGeom prst="rect">
              <a:avLst/>
            </a:prstGeom>
            <a:solidFill>
              <a:srgbClr val="FFFFFF">
                <a:alpha val="6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6162" name="Rectangle 6"/>
            <p:cNvSpPr>
              <a:spLocks noChangeArrowheads="1"/>
            </p:cNvSpPr>
            <p:nvPr/>
          </p:nvSpPr>
          <p:spPr bwMode="auto">
            <a:xfrm>
              <a:off x="4292" y="1344"/>
              <a:ext cx="1084" cy="576"/>
            </a:xfrm>
            <a:prstGeom prst="rect">
              <a:avLst/>
            </a:prstGeom>
            <a:solidFill>
              <a:srgbClr val="FFFFFF">
                <a:alpha val="6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6163" name="Rectangle 7"/>
            <p:cNvSpPr>
              <a:spLocks noChangeArrowheads="1"/>
            </p:cNvSpPr>
            <p:nvPr/>
          </p:nvSpPr>
          <p:spPr bwMode="auto">
            <a:xfrm>
              <a:off x="5088" y="1008"/>
              <a:ext cx="288" cy="336"/>
            </a:xfrm>
            <a:prstGeom prst="rect">
              <a:avLst/>
            </a:prstGeom>
            <a:solidFill>
              <a:srgbClr val="FFFFFF">
                <a:alpha val="6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6164" name="Rectangle 8"/>
            <p:cNvSpPr>
              <a:spLocks noChangeArrowheads="1"/>
            </p:cNvSpPr>
            <p:nvPr/>
          </p:nvSpPr>
          <p:spPr bwMode="auto">
            <a:xfrm>
              <a:off x="3744" y="1392"/>
              <a:ext cx="288" cy="528"/>
            </a:xfrm>
            <a:prstGeom prst="rect">
              <a:avLst/>
            </a:prstGeom>
            <a:solidFill>
              <a:srgbClr val="FFFFFF">
                <a:alpha val="6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6165" name="Rectangle 9"/>
            <p:cNvSpPr>
              <a:spLocks noChangeArrowheads="1"/>
            </p:cNvSpPr>
            <p:nvPr/>
          </p:nvSpPr>
          <p:spPr bwMode="auto">
            <a:xfrm>
              <a:off x="323" y="1125"/>
              <a:ext cx="288" cy="384"/>
            </a:xfrm>
            <a:prstGeom prst="rect">
              <a:avLst/>
            </a:prstGeom>
            <a:solidFill>
              <a:srgbClr val="FFFFFF">
                <a:alpha val="6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pSp>
      <p:sp>
        <p:nvSpPr>
          <p:cNvPr id="196618" name="Rectangle 10"/>
          <p:cNvSpPr>
            <a:spLocks noGrp="1" noChangeArrowheads="1"/>
          </p:cNvSpPr>
          <p:nvPr>
            <p:ph type="title"/>
          </p:nvPr>
        </p:nvSpPr>
        <p:spPr>
          <a:xfrm>
            <a:off x="152400" y="76200"/>
            <a:ext cx="8337550" cy="609600"/>
          </a:xfrm>
          <a:noFill/>
        </p:spPr>
        <p:txBody>
          <a:bodyPr>
            <a:normAutofit/>
          </a:bodyPr>
          <a:lstStyle/>
          <a:p>
            <a:pPr algn="l" eaLnBrk="1" hangingPunct="1">
              <a:defRPr/>
            </a:pPr>
            <a:r>
              <a:rPr lang="en-US" sz="2800" b="1" dirty="0" smtClean="0">
                <a:solidFill>
                  <a:schemeClr val="bg1"/>
                </a:solidFill>
              </a:rPr>
              <a:t>I- VỊ TRÍ VÀ CẤU HÌNH ELECTRON NGUYÊN TỬ</a:t>
            </a:r>
          </a:p>
        </p:txBody>
      </p:sp>
      <p:pic>
        <p:nvPicPr>
          <p:cNvPr id="196620" name="Picture 12" descr="TH"/>
          <p:cNvPicPr>
            <a:picLocks noChangeAspect="1" noChangeArrowheads="1"/>
          </p:cNvPicPr>
          <p:nvPr/>
        </p:nvPicPr>
        <p:blipFill>
          <a:blip r:embed="rId2">
            <a:extLst>
              <a:ext uri="{28A0092B-C50C-407E-A947-70E740481C1C}">
                <a14:useLocalDpi xmlns:a14="http://schemas.microsoft.com/office/drawing/2010/main" val="0"/>
              </a:ext>
            </a:extLst>
          </a:blip>
          <a:srcRect l="16190" t="9334" r="33334" b="58667"/>
          <a:stretch>
            <a:fillRect/>
          </a:stretch>
        </p:blipFill>
        <p:spPr bwMode="auto">
          <a:xfrm>
            <a:off x="1828800" y="1257300"/>
            <a:ext cx="4038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21" name="Line 13"/>
          <p:cNvSpPr>
            <a:spLocks noChangeShapeType="1"/>
          </p:cNvSpPr>
          <p:nvPr/>
        </p:nvSpPr>
        <p:spPr bwMode="auto">
          <a:xfrm>
            <a:off x="609600" y="2209800"/>
            <a:ext cx="0" cy="609600"/>
          </a:xfrm>
          <a:prstGeom prst="line">
            <a:avLst/>
          </a:prstGeom>
          <a:noFill/>
          <a:ln w="38100" cmpd="dbl">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22" name="Line 14"/>
          <p:cNvSpPr>
            <a:spLocks noChangeShapeType="1"/>
          </p:cNvSpPr>
          <p:nvPr/>
        </p:nvSpPr>
        <p:spPr bwMode="auto">
          <a:xfrm>
            <a:off x="914400" y="2209800"/>
            <a:ext cx="0" cy="609600"/>
          </a:xfrm>
          <a:prstGeom prst="line">
            <a:avLst/>
          </a:prstGeom>
          <a:noFill/>
          <a:ln w="38100" cmpd="dbl">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23" name="Line 15"/>
          <p:cNvSpPr>
            <a:spLocks noChangeShapeType="1"/>
          </p:cNvSpPr>
          <p:nvPr/>
        </p:nvSpPr>
        <p:spPr bwMode="auto">
          <a:xfrm>
            <a:off x="609600" y="2819400"/>
            <a:ext cx="304800" cy="0"/>
          </a:xfrm>
          <a:prstGeom prst="line">
            <a:avLst/>
          </a:prstGeom>
          <a:noFill/>
          <a:ln w="38100" cmpd="dbl">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24" name="Line 16"/>
          <p:cNvSpPr>
            <a:spLocks noChangeShapeType="1"/>
          </p:cNvSpPr>
          <p:nvPr/>
        </p:nvSpPr>
        <p:spPr bwMode="auto">
          <a:xfrm>
            <a:off x="609600" y="2209800"/>
            <a:ext cx="304800" cy="0"/>
          </a:xfrm>
          <a:prstGeom prst="line">
            <a:avLst/>
          </a:prstGeom>
          <a:noFill/>
          <a:ln w="38100" cmpd="dbl">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25" name="Line 17"/>
          <p:cNvSpPr>
            <a:spLocks noChangeShapeType="1"/>
          </p:cNvSpPr>
          <p:nvPr/>
        </p:nvSpPr>
        <p:spPr bwMode="auto">
          <a:xfrm>
            <a:off x="6400800" y="2209800"/>
            <a:ext cx="0" cy="609600"/>
          </a:xfrm>
          <a:prstGeom prst="line">
            <a:avLst/>
          </a:prstGeom>
          <a:noFill/>
          <a:ln w="38100" cmpd="dbl">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26" name="Line 18"/>
          <p:cNvSpPr>
            <a:spLocks noChangeShapeType="1"/>
          </p:cNvSpPr>
          <p:nvPr/>
        </p:nvSpPr>
        <p:spPr bwMode="auto">
          <a:xfrm>
            <a:off x="6400800" y="2819400"/>
            <a:ext cx="381000"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27" name="Line 19"/>
          <p:cNvSpPr>
            <a:spLocks noChangeShapeType="1"/>
          </p:cNvSpPr>
          <p:nvPr/>
        </p:nvSpPr>
        <p:spPr bwMode="auto">
          <a:xfrm>
            <a:off x="6400800" y="2209800"/>
            <a:ext cx="381000" cy="0"/>
          </a:xfrm>
          <a:prstGeom prst="line">
            <a:avLst/>
          </a:prstGeom>
          <a:noFill/>
          <a:ln w="38100" cmpd="dbl">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6628" name="Line 20"/>
          <p:cNvSpPr>
            <a:spLocks noChangeShapeType="1"/>
          </p:cNvSpPr>
          <p:nvPr/>
        </p:nvSpPr>
        <p:spPr bwMode="auto">
          <a:xfrm>
            <a:off x="6781800" y="2209800"/>
            <a:ext cx="0" cy="6096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96610"/>
                                        </p:tgtEl>
                                        <p:attrNameLst>
                                          <p:attrName>style.visibility</p:attrName>
                                        </p:attrNameLst>
                                      </p:cBhvr>
                                      <p:to>
                                        <p:strVal val="visible"/>
                                      </p:to>
                                    </p:set>
                                    <p:anim calcmode="lin" valueType="num">
                                      <p:cBhvr>
                                        <p:cTn id="7" dur="500" fill="hold"/>
                                        <p:tgtEl>
                                          <p:spTgt spid="196610"/>
                                        </p:tgtEl>
                                        <p:attrNameLst>
                                          <p:attrName>ppt_w</p:attrName>
                                        </p:attrNameLst>
                                      </p:cBhvr>
                                      <p:tavLst>
                                        <p:tav tm="0">
                                          <p:val>
                                            <p:fltVal val="0"/>
                                          </p:val>
                                        </p:tav>
                                        <p:tav tm="100000">
                                          <p:val>
                                            <p:strVal val="#ppt_w"/>
                                          </p:val>
                                        </p:tav>
                                      </p:tavLst>
                                    </p:anim>
                                    <p:anim calcmode="lin" valueType="num">
                                      <p:cBhvr>
                                        <p:cTn id="8" dur="500" fill="hold"/>
                                        <p:tgtEl>
                                          <p:spTgt spid="196610"/>
                                        </p:tgtEl>
                                        <p:attrNameLst>
                                          <p:attrName>ppt_h</p:attrName>
                                        </p:attrNameLst>
                                      </p:cBhvr>
                                      <p:tavLst>
                                        <p:tav tm="0">
                                          <p:val>
                                            <p:fltVal val="0"/>
                                          </p:val>
                                        </p:tav>
                                        <p:tav tm="100000">
                                          <p:val>
                                            <p:strVal val="#ppt_h"/>
                                          </p:val>
                                        </p:tav>
                                      </p:tavLst>
                                    </p:anim>
                                    <p:animEffect transition="in" filter="fade">
                                      <p:cBhvr>
                                        <p:cTn id="9" dur="500"/>
                                        <p:tgtEl>
                                          <p:spTgt spid="196610"/>
                                        </p:tgtEl>
                                      </p:cBhvr>
                                    </p:animEffect>
                                  </p:childTnLst>
                                </p:cTn>
                              </p:par>
                            </p:childTnLst>
                          </p:cTn>
                        </p:par>
                        <p:par>
                          <p:cTn id="10" fill="hold" nodeType="afterGroup">
                            <p:stCondLst>
                              <p:cond delay="500"/>
                            </p:stCondLst>
                            <p:childTnLst>
                              <p:par>
                                <p:cTn id="11" presetID="4" presetClass="entr" presetSubtype="16" fill="hold" grpId="0" nodeType="afterEffect">
                                  <p:stCondLst>
                                    <p:cond delay="0"/>
                                  </p:stCondLst>
                                  <p:childTnLst>
                                    <p:set>
                                      <p:cBhvr>
                                        <p:cTn id="12" dur="1" fill="hold">
                                          <p:stCondLst>
                                            <p:cond delay="0"/>
                                          </p:stCondLst>
                                        </p:cTn>
                                        <p:tgtEl>
                                          <p:spTgt spid="196624"/>
                                        </p:tgtEl>
                                        <p:attrNameLst>
                                          <p:attrName>style.visibility</p:attrName>
                                        </p:attrNameLst>
                                      </p:cBhvr>
                                      <p:to>
                                        <p:strVal val="visible"/>
                                      </p:to>
                                    </p:set>
                                    <p:animEffect transition="in" filter="box(in)">
                                      <p:cBhvr>
                                        <p:cTn id="13" dur="500"/>
                                        <p:tgtEl>
                                          <p:spTgt spid="196624"/>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96621"/>
                                        </p:tgtEl>
                                        <p:attrNameLst>
                                          <p:attrName>style.visibility</p:attrName>
                                        </p:attrNameLst>
                                      </p:cBhvr>
                                      <p:to>
                                        <p:strVal val="visible"/>
                                      </p:to>
                                    </p:set>
                                    <p:animEffect transition="in" filter="box(in)">
                                      <p:cBhvr>
                                        <p:cTn id="16" dur="500"/>
                                        <p:tgtEl>
                                          <p:spTgt spid="196621"/>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96623"/>
                                        </p:tgtEl>
                                        <p:attrNameLst>
                                          <p:attrName>style.visibility</p:attrName>
                                        </p:attrNameLst>
                                      </p:cBhvr>
                                      <p:to>
                                        <p:strVal val="visible"/>
                                      </p:to>
                                    </p:set>
                                    <p:animEffect transition="in" filter="box(in)">
                                      <p:cBhvr>
                                        <p:cTn id="19" dur="500"/>
                                        <p:tgtEl>
                                          <p:spTgt spid="196623"/>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96622"/>
                                        </p:tgtEl>
                                        <p:attrNameLst>
                                          <p:attrName>style.visibility</p:attrName>
                                        </p:attrNameLst>
                                      </p:cBhvr>
                                      <p:to>
                                        <p:strVal val="visible"/>
                                      </p:to>
                                    </p:set>
                                    <p:animEffect transition="in" filter="box(in)">
                                      <p:cBhvr>
                                        <p:cTn id="22" dur="500"/>
                                        <p:tgtEl>
                                          <p:spTgt spid="196622"/>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96627"/>
                                        </p:tgtEl>
                                        <p:attrNameLst>
                                          <p:attrName>style.visibility</p:attrName>
                                        </p:attrNameLst>
                                      </p:cBhvr>
                                      <p:to>
                                        <p:strVal val="visible"/>
                                      </p:to>
                                    </p:set>
                                    <p:animEffect transition="in" filter="checkerboard(across)">
                                      <p:cBhvr>
                                        <p:cTn id="25" dur="500"/>
                                        <p:tgtEl>
                                          <p:spTgt spid="196627"/>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96625"/>
                                        </p:tgtEl>
                                        <p:attrNameLst>
                                          <p:attrName>style.visibility</p:attrName>
                                        </p:attrNameLst>
                                      </p:cBhvr>
                                      <p:to>
                                        <p:strVal val="visible"/>
                                      </p:to>
                                    </p:set>
                                    <p:animEffect transition="in" filter="checkerboard(across)">
                                      <p:cBhvr>
                                        <p:cTn id="28" dur="500"/>
                                        <p:tgtEl>
                                          <p:spTgt spid="196625"/>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96626"/>
                                        </p:tgtEl>
                                        <p:attrNameLst>
                                          <p:attrName>style.visibility</p:attrName>
                                        </p:attrNameLst>
                                      </p:cBhvr>
                                      <p:to>
                                        <p:strVal val="visible"/>
                                      </p:to>
                                    </p:set>
                                    <p:animEffect transition="in" filter="checkerboard(across)">
                                      <p:cBhvr>
                                        <p:cTn id="31" dur="500"/>
                                        <p:tgtEl>
                                          <p:spTgt spid="196626"/>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96628"/>
                                        </p:tgtEl>
                                        <p:attrNameLst>
                                          <p:attrName>style.visibility</p:attrName>
                                        </p:attrNameLst>
                                      </p:cBhvr>
                                      <p:to>
                                        <p:strVal val="visible"/>
                                      </p:to>
                                    </p:set>
                                    <p:animEffect transition="in" filter="checkerboard(across)">
                                      <p:cBhvr>
                                        <p:cTn id="34" dur="500"/>
                                        <p:tgtEl>
                                          <p:spTgt spid="19662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par>
                                <p:cTn id="40" presetID="10" presetClass="entr" presetSubtype="0" fill="hold" nodeType="withEffect">
                                  <p:stCondLst>
                                    <p:cond delay="0"/>
                                  </p:stCondLst>
                                  <p:childTnLst>
                                    <p:set>
                                      <p:cBhvr>
                                        <p:cTn id="41" dur="1" fill="hold">
                                          <p:stCondLst>
                                            <p:cond delay="0"/>
                                          </p:stCondLst>
                                        </p:cTn>
                                        <p:tgtEl>
                                          <p:spTgt spid="196620"/>
                                        </p:tgtEl>
                                        <p:attrNameLst>
                                          <p:attrName>style.visibility</p:attrName>
                                        </p:attrNameLst>
                                      </p:cBhvr>
                                      <p:to>
                                        <p:strVal val="visible"/>
                                      </p:to>
                                    </p:set>
                                    <p:animEffect transition="in" filter="fade">
                                      <p:cBhvr>
                                        <p:cTn id="42" dur="250"/>
                                        <p:tgtEl>
                                          <p:spTgt spid="19662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xit" presetSubtype="0" fill="hold" grpId="1" nodeType="clickEffect">
                                  <p:stCondLst>
                                    <p:cond delay="0"/>
                                  </p:stCondLst>
                                  <p:childTnLst>
                                    <p:animEffect transition="out" filter="dissolve">
                                      <p:cBhvr>
                                        <p:cTn id="46" dur="500"/>
                                        <p:tgtEl>
                                          <p:spTgt spid="196624"/>
                                        </p:tgtEl>
                                      </p:cBhvr>
                                    </p:animEffect>
                                    <p:set>
                                      <p:cBhvr>
                                        <p:cTn id="47" dur="1" fill="hold">
                                          <p:stCondLst>
                                            <p:cond delay="499"/>
                                          </p:stCondLst>
                                        </p:cTn>
                                        <p:tgtEl>
                                          <p:spTgt spid="196624"/>
                                        </p:tgtEl>
                                        <p:attrNameLst>
                                          <p:attrName>style.visibility</p:attrName>
                                        </p:attrNameLst>
                                      </p:cBhvr>
                                      <p:to>
                                        <p:strVal val="hidden"/>
                                      </p:to>
                                    </p:set>
                                  </p:childTnLst>
                                </p:cTn>
                              </p:par>
                              <p:par>
                                <p:cTn id="48" presetID="9" presetClass="exit" presetSubtype="0" fill="hold" grpId="1" nodeType="withEffect">
                                  <p:stCondLst>
                                    <p:cond delay="0"/>
                                  </p:stCondLst>
                                  <p:childTnLst>
                                    <p:animEffect transition="out" filter="dissolve">
                                      <p:cBhvr>
                                        <p:cTn id="49" dur="500"/>
                                        <p:tgtEl>
                                          <p:spTgt spid="196621"/>
                                        </p:tgtEl>
                                      </p:cBhvr>
                                    </p:animEffect>
                                    <p:set>
                                      <p:cBhvr>
                                        <p:cTn id="50" dur="1" fill="hold">
                                          <p:stCondLst>
                                            <p:cond delay="499"/>
                                          </p:stCondLst>
                                        </p:cTn>
                                        <p:tgtEl>
                                          <p:spTgt spid="196621"/>
                                        </p:tgtEl>
                                        <p:attrNameLst>
                                          <p:attrName>style.visibility</p:attrName>
                                        </p:attrNameLst>
                                      </p:cBhvr>
                                      <p:to>
                                        <p:strVal val="hidden"/>
                                      </p:to>
                                    </p:set>
                                  </p:childTnLst>
                                </p:cTn>
                              </p:par>
                              <p:par>
                                <p:cTn id="51" presetID="9" presetClass="exit" presetSubtype="0" fill="hold" grpId="1" nodeType="withEffect">
                                  <p:stCondLst>
                                    <p:cond delay="0"/>
                                  </p:stCondLst>
                                  <p:childTnLst>
                                    <p:animEffect transition="out" filter="dissolve">
                                      <p:cBhvr>
                                        <p:cTn id="52" dur="500"/>
                                        <p:tgtEl>
                                          <p:spTgt spid="196623"/>
                                        </p:tgtEl>
                                      </p:cBhvr>
                                    </p:animEffect>
                                    <p:set>
                                      <p:cBhvr>
                                        <p:cTn id="53" dur="1" fill="hold">
                                          <p:stCondLst>
                                            <p:cond delay="499"/>
                                          </p:stCondLst>
                                        </p:cTn>
                                        <p:tgtEl>
                                          <p:spTgt spid="196623"/>
                                        </p:tgtEl>
                                        <p:attrNameLst>
                                          <p:attrName>style.visibility</p:attrName>
                                        </p:attrNameLst>
                                      </p:cBhvr>
                                      <p:to>
                                        <p:strVal val="hidden"/>
                                      </p:to>
                                    </p:set>
                                  </p:childTnLst>
                                </p:cTn>
                              </p:par>
                              <p:par>
                                <p:cTn id="54" presetID="9" presetClass="exit" presetSubtype="0" fill="hold" grpId="1" nodeType="withEffect">
                                  <p:stCondLst>
                                    <p:cond delay="0"/>
                                  </p:stCondLst>
                                  <p:childTnLst>
                                    <p:animEffect transition="out" filter="dissolve">
                                      <p:cBhvr>
                                        <p:cTn id="55" dur="500"/>
                                        <p:tgtEl>
                                          <p:spTgt spid="196627"/>
                                        </p:tgtEl>
                                      </p:cBhvr>
                                    </p:animEffect>
                                    <p:set>
                                      <p:cBhvr>
                                        <p:cTn id="56" dur="1" fill="hold">
                                          <p:stCondLst>
                                            <p:cond delay="499"/>
                                          </p:stCondLst>
                                        </p:cTn>
                                        <p:tgtEl>
                                          <p:spTgt spid="196627"/>
                                        </p:tgtEl>
                                        <p:attrNameLst>
                                          <p:attrName>style.visibility</p:attrName>
                                        </p:attrNameLst>
                                      </p:cBhvr>
                                      <p:to>
                                        <p:strVal val="hidden"/>
                                      </p:to>
                                    </p:set>
                                  </p:childTnLst>
                                </p:cTn>
                              </p:par>
                              <p:par>
                                <p:cTn id="57" presetID="9" presetClass="exit" presetSubtype="0" fill="hold" grpId="1" nodeType="withEffect">
                                  <p:stCondLst>
                                    <p:cond delay="0"/>
                                  </p:stCondLst>
                                  <p:childTnLst>
                                    <p:animEffect transition="out" filter="dissolve">
                                      <p:cBhvr>
                                        <p:cTn id="58" dur="500"/>
                                        <p:tgtEl>
                                          <p:spTgt spid="196625"/>
                                        </p:tgtEl>
                                      </p:cBhvr>
                                    </p:animEffect>
                                    <p:set>
                                      <p:cBhvr>
                                        <p:cTn id="59" dur="1" fill="hold">
                                          <p:stCondLst>
                                            <p:cond delay="499"/>
                                          </p:stCondLst>
                                        </p:cTn>
                                        <p:tgtEl>
                                          <p:spTgt spid="196625"/>
                                        </p:tgtEl>
                                        <p:attrNameLst>
                                          <p:attrName>style.visibility</p:attrName>
                                        </p:attrNameLst>
                                      </p:cBhvr>
                                      <p:to>
                                        <p:strVal val="hidden"/>
                                      </p:to>
                                    </p:set>
                                  </p:childTnLst>
                                </p:cTn>
                              </p:par>
                              <p:par>
                                <p:cTn id="60" presetID="9" presetClass="exit" presetSubtype="0" fill="hold" grpId="1" nodeType="withEffect">
                                  <p:stCondLst>
                                    <p:cond delay="0"/>
                                  </p:stCondLst>
                                  <p:childTnLst>
                                    <p:animEffect transition="out" filter="dissolve">
                                      <p:cBhvr>
                                        <p:cTn id="61" dur="500"/>
                                        <p:tgtEl>
                                          <p:spTgt spid="196626"/>
                                        </p:tgtEl>
                                      </p:cBhvr>
                                    </p:animEffect>
                                    <p:set>
                                      <p:cBhvr>
                                        <p:cTn id="62" dur="1" fill="hold">
                                          <p:stCondLst>
                                            <p:cond delay="499"/>
                                          </p:stCondLst>
                                        </p:cTn>
                                        <p:tgtEl>
                                          <p:spTgt spid="196626"/>
                                        </p:tgtEl>
                                        <p:attrNameLst>
                                          <p:attrName>style.visibility</p:attrName>
                                        </p:attrNameLst>
                                      </p:cBhvr>
                                      <p:to>
                                        <p:strVal val="hidden"/>
                                      </p:to>
                                    </p:set>
                                  </p:childTnLst>
                                </p:cTn>
                              </p:par>
                              <p:par>
                                <p:cTn id="63" presetID="9" presetClass="exit" presetSubtype="0" fill="hold" grpId="1" nodeType="withEffect">
                                  <p:stCondLst>
                                    <p:cond delay="0"/>
                                  </p:stCondLst>
                                  <p:childTnLst>
                                    <p:animEffect transition="out" filter="dissolve">
                                      <p:cBhvr>
                                        <p:cTn id="64" dur="500"/>
                                        <p:tgtEl>
                                          <p:spTgt spid="196628"/>
                                        </p:tgtEl>
                                      </p:cBhvr>
                                    </p:animEffect>
                                    <p:set>
                                      <p:cBhvr>
                                        <p:cTn id="65" dur="1" fill="hold">
                                          <p:stCondLst>
                                            <p:cond delay="499"/>
                                          </p:stCondLst>
                                        </p:cTn>
                                        <p:tgtEl>
                                          <p:spTgt spid="196628"/>
                                        </p:tgtEl>
                                        <p:attrNameLst>
                                          <p:attrName>style.visibility</p:attrName>
                                        </p:attrNameLst>
                                      </p:cBhvr>
                                      <p:to>
                                        <p:strVal val="hidden"/>
                                      </p:to>
                                    </p:set>
                                  </p:childTnLst>
                                </p:cTn>
                              </p:par>
                              <p:par>
                                <p:cTn id="66" presetID="9" presetClass="exit" presetSubtype="0" fill="hold" grpId="1" nodeType="withEffect">
                                  <p:stCondLst>
                                    <p:cond delay="0"/>
                                  </p:stCondLst>
                                  <p:childTnLst>
                                    <p:animEffect transition="out" filter="dissolve">
                                      <p:cBhvr>
                                        <p:cTn id="67" dur="500"/>
                                        <p:tgtEl>
                                          <p:spTgt spid="196622"/>
                                        </p:tgtEl>
                                      </p:cBhvr>
                                    </p:animEffect>
                                    <p:set>
                                      <p:cBhvr>
                                        <p:cTn id="68" dur="1" fill="hold">
                                          <p:stCondLst>
                                            <p:cond delay="499"/>
                                          </p:stCondLst>
                                        </p:cTn>
                                        <p:tgtEl>
                                          <p:spTgt spid="196622"/>
                                        </p:tgtEl>
                                        <p:attrNameLst>
                                          <p:attrName>style.visibility</p:attrName>
                                        </p:attrNameLst>
                                      </p:cBhvr>
                                      <p:to>
                                        <p:strVal val="hidden"/>
                                      </p:to>
                                    </p:set>
                                  </p:childTnLst>
                                </p:cTn>
                              </p:par>
                            </p:childTnLst>
                          </p:cTn>
                        </p:par>
                        <p:par>
                          <p:cTn id="69" fill="hold" nodeType="afterGroup">
                            <p:stCondLst>
                              <p:cond delay="500"/>
                            </p:stCondLst>
                            <p:childTnLst>
                              <p:par>
                                <p:cTn id="70" presetID="6" presetClass="emph" presetSubtype="0" fill="hold" nodeType="afterEffect">
                                  <p:stCondLst>
                                    <p:cond delay="0"/>
                                  </p:stCondLst>
                                  <p:childTnLst>
                                    <p:animScale>
                                      <p:cBhvr>
                                        <p:cTn id="71" dur="250" fill="hold"/>
                                        <p:tgtEl>
                                          <p:spTgt spid="196620"/>
                                        </p:tgtEl>
                                      </p:cBhvr>
                                      <p:by x="200000" y="200000"/>
                                    </p:animScale>
                                  </p:childTnLst>
                                </p:cTn>
                              </p:par>
                              <p:par>
                                <p:cTn id="72" presetID="0" presetClass="path" presetSubtype="0" accel="50000" decel="50000" fill="hold" nodeType="withEffect">
                                  <p:stCondLst>
                                    <p:cond delay="0"/>
                                  </p:stCondLst>
                                  <p:childTnLst>
                                    <p:animMotion origin="layout" path="M -3.33333E-6 3.33333E-6 L 0.07084 0.11666 " pathEditMode="relative" rAng="0" ptsTypes="AA">
                                      <p:cBhvr>
                                        <p:cTn id="73" dur="250" fill="hold"/>
                                        <p:tgtEl>
                                          <p:spTgt spid="196620"/>
                                        </p:tgtEl>
                                        <p:attrNameLst>
                                          <p:attrName>ppt_x</p:attrName>
                                          <p:attrName>ppt_y</p:attrName>
                                        </p:attrNameLst>
                                      </p:cBhvr>
                                      <p:rCtr x="3542" y="5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21" grpId="0" animBg="1"/>
      <p:bldP spid="196621" grpId="1" animBg="1"/>
      <p:bldP spid="196622" grpId="0" animBg="1"/>
      <p:bldP spid="196622" grpId="1" animBg="1"/>
      <p:bldP spid="196623" grpId="0" animBg="1"/>
      <p:bldP spid="196623" grpId="1" animBg="1"/>
      <p:bldP spid="196624" grpId="0" animBg="1"/>
      <p:bldP spid="196624" grpId="1" animBg="1"/>
      <p:bldP spid="196625" grpId="0" animBg="1"/>
      <p:bldP spid="196625" grpId="1" animBg="1"/>
      <p:bldP spid="196626" grpId="0" animBg="1"/>
      <p:bldP spid="196626" grpId="1" animBg="1"/>
      <p:bldP spid="196627" grpId="0" animBg="1"/>
      <p:bldP spid="196627" grpId="1" animBg="1"/>
      <p:bldP spid="196628" grpId="0" animBg="1"/>
      <p:bldP spid="196628"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905000"/>
            <a:ext cx="8763000" cy="4830763"/>
          </a:xfrm>
        </p:spPr>
        <p:txBody>
          <a:bodyPr/>
          <a:lstStyle/>
          <a:p>
            <a:pPr marL="0" indent="0">
              <a:buNone/>
            </a:pPr>
            <a:r>
              <a:rPr lang="en-US" smtClean="0"/>
              <a:t>Hoàn thành nội dung sau :</a:t>
            </a:r>
            <a:endParaRPr lang="en-US" dirty="0"/>
          </a:p>
        </p:txBody>
      </p:sp>
      <p:sp>
        <p:nvSpPr>
          <p:cNvPr id="4" name="Rectangle 10"/>
          <p:cNvSpPr txBox="1">
            <a:spLocks noChangeArrowheads="1"/>
          </p:cNvSpPr>
          <p:nvPr/>
        </p:nvSpPr>
        <p:spPr bwMode="auto">
          <a:xfrm>
            <a:off x="152400" y="76200"/>
            <a:ext cx="876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lgn="l" eaLnBrk="1" hangingPunct="1">
              <a:defRPr/>
            </a:pPr>
            <a:r>
              <a:rPr lang="en-US" sz="2800" b="1" dirty="0" smtClean="0">
                <a:solidFill>
                  <a:schemeClr val="bg1"/>
                </a:solidFill>
              </a:rPr>
              <a:t>I- VỊ TRÍ VÀ CẤU HÌNH ELECTRON NGUYÊN TỬ</a:t>
            </a:r>
          </a:p>
        </p:txBody>
      </p:sp>
      <p:graphicFrame>
        <p:nvGraphicFramePr>
          <p:cNvPr id="6" name="Object 5"/>
          <p:cNvGraphicFramePr>
            <a:graphicFrameLocks noChangeAspect="1"/>
          </p:cNvGraphicFramePr>
          <p:nvPr>
            <p:extLst>
              <p:ext uri="{D42A27DB-BD31-4B8C-83A1-F6EECF244321}">
                <p14:modId xmlns:p14="http://schemas.microsoft.com/office/powerpoint/2010/main" val="3651378586"/>
              </p:ext>
            </p:extLst>
          </p:nvPr>
        </p:nvGraphicFramePr>
        <p:xfrm>
          <a:off x="838200" y="2743200"/>
          <a:ext cx="1371600" cy="1447800"/>
        </p:xfrm>
        <a:graphic>
          <a:graphicData uri="http://schemas.openxmlformats.org/presentationml/2006/ole">
            <mc:AlternateContent xmlns:mc="http://schemas.openxmlformats.org/markup-compatibility/2006">
              <mc:Choice xmlns:v="urn:schemas-microsoft-com:vml" Requires="v">
                <p:oleObj spid="_x0000_s14541" name="Equation" r:id="rId3" imgW="279360" imgH="241200" progId="Equation.3">
                  <p:embed/>
                </p:oleObj>
              </mc:Choice>
              <mc:Fallback>
                <p:oleObj name="Equation" r:id="rId3" imgW="279360" imgH="241200" progId="Equation.3">
                  <p:embed/>
                  <p:pic>
                    <p:nvPicPr>
                      <p:cNvPr id="0" name=""/>
                      <p:cNvPicPr/>
                      <p:nvPr/>
                    </p:nvPicPr>
                    <p:blipFill>
                      <a:blip r:embed="rId4"/>
                      <a:stretch>
                        <a:fillRect/>
                      </a:stretch>
                    </p:blipFill>
                    <p:spPr>
                      <a:xfrm>
                        <a:off x="838200" y="2743200"/>
                        <a:ext cx="1371600" cy="1447800"/>
                      </a:xfrm>
                      <a:prstGeom prst="rect">
                        <a:avLst/>
                      </a:prstGeom>
                      <a:ln>
                        <a:solidFill>
                          <a:schemeClr val="tx1">
                            <a:alpha val="61000"/>
                          </a:schemeClr>
                        </a:solidFill>
                      </a:ln>
                    </p:spPr>
                  </p:pic>
                </p:oleObj>
              </mc:Fallback>
            </mc:AlternateContent>
          </a:graphicData>
        </a:graphic>
      </p:graphicFrame>
      <p:sp>
        <p:nvSpPr>
          <p:cNvPr id="7" name="TextBox 6"/>
          <p:cNvSpPr txBox="1"/>
          <p:nvPr/>
        </p:nvSpPr>
        <p:spPr>
          <a:xfrm>
            <a:off x="2766060" y="2590800"/>
            <a:ext cx="6377940" cy="2308324"/>
          </a:xfrm>
          <a:prstGeom prst="rect">
            <a:avLst/>
          </a:prstGeom>
          <a:noFill/>
        </p:spPr>
        <p:txBody>
          <a:bodyPr wrap="square" rtlCol="0">
            <a:spAutoFit/>
          </a:bodyPr>
          <a:lstStyle/>
          <a:p>
            <a:pPr marL="285750" indent="-285750">
              <a:lnSpc>
                <a:spcPct val="150000"/>
              </a:lnSpc>
              <a:buFontTx/>
              <a:buChar char="-"/>
            </a:pPr>
            <a:r>
              <a:rPr lang="en-US" sz="3200" dirty="0" err="1"/>
              <a:t>Cấu</a:t>
            </a:r>
            <a:r>
              <a:rPr lang="en-US" sz="3200" dirty="0"/>
              <a:t> </a:t>
            </a:r>
            <a:r>
              <a:rPr lang="en-US" sz="3200" err="1"/>
              <a:t>hình</a:t>
            </a:r>
            <a:r>
              <a:rPr lang="en-US" sz="3200"/>
              <a:t> </a:t>
            </a:r>
            <a:r>
              <a:rPr lang="en-US" sz="3200" smtClean="0"/>
              <a:t>electron : ………..</a:t>
            </a:r>
            <a:endParaRPr lang="en-US" sz="3200" dirty="0"/>
          </a:p>
          <a:p>
            <a:pPr marL="285750" indent="-285750">
              <a:lnSpc>
                <a:spcPct val="150000"/>
              </a:lnSpc>
              <a:buFontTx/>
              <a:buChar char="-"/>
            </a:pPr>
            <a:r>
              <a:rPr lang="en-US" sz="3200" dirty="0" err="1" smtClean="0"/>
              <a:t>Vị</a:t>
            </a:r>
            <a:r>
              <a:rPr lang="en-US" sz="3200" dirty="0" smtClean="0"/>
              <a:t> </a:t>
            </a:r>
            <a:r>
              <a:rPr lang="en-US" sz="3200" dirty="0" err="1" smtClean="0"/>
              <a:t>trí</a:t>
            </a:r>
            <a:r>
              <a:rPr lang="en-US" sz="3200" dirty="0" smtClean="0"/>
              <a:t> </a:t>
            </a:r>
            <a:r>
              <a:rPr lang="en-US" sz="3200" dirty="0" err="1" smtClean="0"/>
              <a:t>trong</a:t>
            </a:r>
            <a:r>
              <a:rPr lang="en-US" sz="3200" dirty="0" smtClean="0"/>
              <a:t> </a:t>
            </a:r>
            <a:r>
              <a:rPr lang="en-US" sz="3200" dirty="0" err="1" smtClean="0"/>
              <a:t>bảng</a:t>
            </a:r>
            <a:r>
              <a:rPr lang="en-US" sz="3200" dirty="0" smtClean="0"/>
              <a:t> </a:t>
            </a:r>
            <a:r>
              <a:rPr lang="en-US" sz="3200" err="1" smtClean="0"/>
              <a:t>tuần</a:t>
            </a:r>
            <a:r>
              <a:rPr lang="en-US" sz="3200" smtClean="0"/>
              <a:t> hoàn : …...</a:t>
            </a:r>
            <a:endParaRPr lang="en-US" sz="3200" dirty="0" smtClean="0"/>
          </a:p>
          <a:p>
            <a:pPr marL="285750" indent="-285750">
              <a:lnSpc>
                <a:spcPct val="150000"/>
              </a:lnSpc>
              <a:buFontTx/>
              <a:buChar char="-"/>
            </a:pPr>
            <a:r>
              <a:rPr lang="en-US" sz="3200" dirty="0" err="1" smtClean="0"/>
              <a:t>Số</a:t>
            </a:r>
            <a:r>
              <a:rPr lang="en-US" sz="3200" dirty="0" smtClean="0"/>
              <a:t> </a:t>
            </a:r>
            <a:r>
              <a:rPr lang="en-US" sz="3200" dirty="0" err="1" smtClean="0"/>
              <a:t>oxi</a:t>
            </a:r>
            <a:r>
              <a:rPr lang="en-US" sz="3200" dirty="0" smtClean="0"/>
              <a:t> </a:t>
            </a:r>
            <a:r>
              <a:rPr lang="en-US" sz="3200" dirty="0" err="1" smtClean="0"/>
              <a:t>hóa</a:t>
            </a:r>
            <a:r>
              <a:rPr lang="en-US" sz="3200" dirty="0"/>
              <a:t> </a:t>
            </a:r>
            <a:r>
              <a:rPr lang="en-US" sz="3200" err="1" smtClean="0"/>
              <a:t>của</a:t>
            </a:r>
            <a:r>
              <a:rPr lang="en-US" sz="3200" smtClean="0"/>
              <a:t> Cacbon: ………..</a:t>
            </a:r>
            <a:endParaRPr lang="en-US" sz="3200" dirty="0"/>
          </a:p>
        </p:txBody>
      </p:sp>
    </p:spTree>
    <p:extLst>
      <p:ext uri="{BB962C8B-B14F-4D97-AF65-F5344CB8AC3E}">
        <p14:creationId xmlns:p14="http://schemas.microsoft.com/office/powerpoint/2010/main" val="3036374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8" name="Text Box 28"/>
          <p:cNvSpPr txBox="1">
            <a:spLocks noChangeArrowheads="1"/>
          </p:cNvSpPr>
          <p:nvPr/>
        </p:nvSpPr>
        <p:spPr bwMode="auto">
          <a:xfrm>
            <a:off x="746156" y="3133149"/>
            <a:ext cx="62642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dirty="0">
                <a:latin typeface="Times New Roman" pitchFamily="18" charset="0"/>
              </a:rPr>
              <a:t>- </a:t>
            </a:r>
            <a:r>
              <a:rPr lang="en-US" sz="3200" dirty="0" err="1">
                <a:latin typeface="+mn-lt"/>
              </a:rPr>
              <a:t>Cấu</a:t>
            </a:r>
            <a:r>
              <a:rPr lang="en-US" sz="3200" dirty="0">
                <a:latin typeface="+mn-lt"/>
              </a:rPr>
              <a:t> </a:t>
            </a:r>
            <a:r>
              <a:rPr lang="en-US" sz="3200" dirty="0" err="1">
                <a:latin typeface="+mn-lt"/>
              </a:rPr>
              <a:t>hình</a:t>
            </a:r>
            <a:r>
              <a:rPr lang="en-US" sz="3200" dirty="0">
                <a:latin typeface="+mn-lt"/>
              </a:rPr>
              <a:t> electron: 1s</a:t>
            </a:r>
            <a:r>
              <a:rPr lang="en-US" sz="3200" baseline="30000" dirty="0">
                <a:latin typeface="+mn-lt"/>
              </a:rPr>
              <a:t>2</a:t>
            </a:r>
            <a:r>
              <a:rPr lang="en-US" sz="3200" dirty="0">
                <a:latin typeface="+mn-lt"/>
              </a:rPr>
              <a:t>2s</a:t>
            </a:r>
            <a:r>
              <a:rPr lang="en-US" sz="3200" baseline="30000" dirty="0">
                <a:latin typeface="+mn-lt"/>
              </a:rPr>
              <a:t>2</a:t>
            </a:r>
            <a:r>
              <a:rPr lang="en-US" sz="3200" dirty="0">
                <a:latin typeface="+mn-lt"/>
              </a:rPr>
              <a:t>2p</a:t>
            </a:r>
            <a:r>
              <a:rPr lang="en-US" sz="3200" baseline="30000" dirty="0">
                <a:latin typeface="+mn-lt"/>
              </a:rPr>
              <a:t>2</a:t>
            </a:r>
            <a:endParaRPr lang="en-US" sz="3200" dirty="0">
              <a:latin typeface="+mn-lt"/>
            </a:endParaRPr>
          </a:p>
        </p:txBody>
      </p:sp>
      <p:sp>
        <p:nvSpPr>
          <p:cNvPr id="153629" name="Text Box 29"/>
          <p:cNvSpPr txBox="1">
            <a:spLocks noChangeArrowheads="1"/>
          </p:cNvSpPr>
          <p:nvPr/>
        </p:nvSpPr>
        <p:spPr bwMode="auto">
          <a:xfrm>
            <a:off x="685800" y="3895149"/>
            <a:ext cx="73310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dirty="0">
                <a:latin typeface="+mn-lt"/>
              </a:rPr>
              <a:t>- </a:t>
            </a:r>
            <a:r>
              <a:rPr lang="en-US" sz="3200" dirty="0" err="1">
                <a:latin typeface="+mn-lt"/>
              </a:rPr>
              <a:t>Cacbon</a:t>
            </a:r>
            <a:r>
              <a:rPr lang="en-US" sz="3200" dirty="0">
                <a:latin typeface="+mn-lt"/>
              </a:rPr>
              <a:t> ở ô </a:t>
            </a:r>
            <a:r>
              <a:rPr lang="en-US" sz="3200" dirty="0" err="1">
                <a:latin typeface="+mn-lt"/>
              </a:rPr>
              <a:t>thứ</a:t>
            </a:r>
            <a:r>
              <a:rPr lang="en-US" sz="3200" dirty="0">
                <a:latin typeface="+mn-lt"/>
              </a:rPr>
              <a:t> 6, </a:t>
            </a:r>
            <a:r>
              <a:rPr lang="en-US" sz="3200" dirty="0" err="1">
                <a:latin typeface="+mn-lt"/>
              </a:rPr>
              <a:t>nhóm</a:t>
            </a:r>
            <a:r>
              <a:rPr lang="en-US" sz="3200" dirty="0">
                <a:latin typeface="+mn-lt"/>
              </a:rPr>
              <a:t> </a:t>
            </a:r>
            <a:r>
              <a:rPr lang="en-US" sz="3200" dirty="0" smtClean="0">
                <a:latin typeface="+mn-lt"/>
              </a:rPr>
              <a:t>IVA</a:t>
            </a:r>
            <a:r>
              <a:rPr lang="en-US" sz="3200" dirty="0">
                <a:latin typeface="+mn-lt"/>
              </a:rPr>
              <a:t>, </a:t>
            </a:r>
            <a:r>
              <a:rPr lang="en-US" sz="3200" dirty="0" err="1">
                <a:latin typeface="+mn-lt"/>
              </a:rPr>
              <a:t>chu</a:t>
            </a:r>
            <a:r>
              <a:rPr lang="en-US" sz="3200" dirty="0">
                <a:latin typeface="+mn-lt"/>
              </a:rPr>
              <a:t> </a:t>
            </a:r>
            <a:r>
              <a:rPr lang="en-US" sz="3200" dirty="0" err="1">
                <a:latin typeface="+mn-lt"/>
              </a:rPr>
              <a:t>kì</a:t>
            </a:r>
            <a:r>
              <a:rPr lang="en-US" sz="3200" dirty="0">
                <a:latin typeface="+mn-lt"/>
              </a:rPr>
              <a:t> 2</a:t>
            </a:r>
          </a:p>
        </p:txBody>
      </p:sp>
      <p:sp>
        <p:nvSpPr>
          <p:cNvPr id="9" name="Rectangle 10"/>
          <p:cNvSpPr>
            <a:spLocks noGrp="1" noChangeArrowheads="1"/>
          </p:cNvSpPr>
          <p:nvPr>
            <p:ph type="title"/>
          </p:nvPr>
        </p:nvSpPr>
        <p:spPr>
          <a:xfrm>
            <a:off x="152400" y="76200"/>
            <a:ext cx="8763000" cy="609600"/>
          </a:xfrm>
        </p:spPr>
        <p:txBody>
          <a:bodyPr>
            <a:normAutofit/>
          </a:bodyPr>
          <a:lstStyle/>
          <a:p>
            <a:pPr algn="l" eaLnBrk="1" hangingPunct="1">
              <a:defRPr/>
            </a:pPr>
            <a:r>
              <a:rPr lang="en-US" sz="2800" b="1" dirty="0" smtClean="0">
                <a:solidFill>
                  <a:schemeClr val="bg1"/>
                </a:solidFill>
              </a:rPr>
              <a:t>I- VỊ TRÍ VÀ CẤU HÌNH ELECTRON NGUYÊN TỬ</a:t>
            </a:r>
          </a:p>
        </p:txBody>
      </p:sp>
      <p:graphicFrame>
        <p:nvGraphicFramePr>
          <p:cNvPr id="3" name="Object 2"/>
          <p:cNvGraphicFramePr>
            <a:graphicFrameLocks noChangeAspect="1"/>
          </p:cNvGraphicFramePr>
          <p:nvPr>
            <p:extLst>
              <p:ext uri="{D42A27DB-BD31-4B8C-83A1-F6EECF244321}">
                <p14:modId xmlns:p14="http://schemas.microsoft.com/office/powerpoint/2010/main" val="121880730"/>
              </p:ext>
            </p:extLst>
          </p:nvPr>
        </p:nvGraphicFramePr>
        <p:xfrm>
          <a:off x="4772025" y="1950594"/>
          <a:ext cx="1019175" cy="1182554"/>
        </p:xfrm>
        <a:graphic>
          <a:graphicData uri="http://schemas.openxmlformats.org/presentationml/2006/ole">
            <mc:AlternateContent xmlns:mc="http://schemas.openxmlformats.org/markup-compatibility/2006">
              <mc:Choice xmlns:v="urn:schemas-microsoft-com:vml" Requires="v">
                <p:oleObj spid="_x0000_s15562" name="Equation" r:id="rId3" imgW="253800" imgH="241200" progId="Equation.3">
                  <p:embed/>
                </p:oleObj>
              </mc:Choice>
              <mc:Fallback>
                <p:oleObj name="Equation" r:id="rId3" imgW="253800" imgH="241200" progId="Equation.3">
                  <p:embed/>
                  <p:pic>
                    <p:nvPicPr>
                      <p:cNvPr id="0" name="Object 5"/>
                      <p:cNvPicPr>
                        <a:picLocks noChangeAspect="1" noChangeArrowheads="1"/>
                      </p:cNvPicPr>
                      <p:nvPr/>
                    </p:nvPicPr>
                    <p:blipFill>
                      <a:blip r:embed="rId4"/>
                      <a:srcRect/>
                      <a:stretch>
                        <a:fillRect/>
                      </a:stretch>
                    </p:blipFill>
                    <p:spPr bwMode="auto">
                      <a:xfrm>
                        <a:off x="4772025" y="1950594"/>
                        <a:ext cx="1019175" cy="1182554"/>
                      </a:xfrm>
                      <a:prstGeom prst="rect">
                        <a:avLst/>
                      </a:prstGeom>
                      <a:noFill/>
                      <a:ln>
                        <a:solidFill>
                          <a:schemeClr val="tx1">
                            <a:alpha val="53000"/>
                          </a:schemeClr>
                        </a:solidFill>
                      </a:ln>
                      <a:extLst/>
                    </p:spPr>
                  </p:pic>
                </p:oleObj>
              </mc:Fallback>
            </mc:AlternateContent>
          </a:graphicData>
        </a:graphic>
      </p:graphicFrame>
      <p:sp>
        <p:nvSpPr>
          <p:cNvPr id="10" name="Text Box 9"/>
          <p:cNvSpPr txBox="1">
            <a:spLocks noChangeArrowheads="1"/>
          </p:cNvSpPr>
          <p:nvPr/>
        </p:nvSpPr>
        <p:spPr bwMode="auto">
          <a:xfrm>
            <a:off x="685800" y="4673025"/>
            <a:ext cx="8305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dirty="0">
                <a:latin typeface="+mn-lt"/>
              </a:rPr>
              <a:t>- </a:t>
            </a:r>
            <a:r>
              <a:rPr lang="en-US" sz="3200" dirty="0" err="1">
                <a:latin typeface="+mn-lt"/>
              </a:rPr>
              <a:t>Các</a:t>
            </a:r>
            <a:r>
              <a:rPr lang="en-US" sz="3200" dirty="0">
                <a:latin typeface="+mn-lt"/>
              </a:rPr>
              <a:t> </a:t>
            </a:r>
            <a:r>
              <a:rPr lang="en-US" sz="3200" dirty="0" err="1">
                <a:latin typeface="+mn-lt"/>
              </a:rPr>
              <a:t>số</a:t>
            </a:r>
            <a:r>
              <a:rPr lang="en-US" sz="3200" dirty="0">
                <a:latin typeface="+mn-lt"/>
              </a:rPr>
              <a:t> </a:t>
            </a:r>
            <a:r>
              <a:rPr lang="en-US" sz="3200" dirty="0" err="1">
                <a:latin typeface="+mn-lt"/>
              </a:rPr>
              <a:t>oxi</a:t>
            </a:r>
            <a:r>
              <a:rPr lang="en-US" sz="3200" dirty="0">
                <a:latin typeface="+mn-lt"/>
              </a:rPr>
              <a:t> </a:t>
            </a:r>
            <a:r>
              <a:rPr lang="en-US" sz="3200" dirty="0" err="1">
                <a:latin typeface="+mn-lt"/>
              </a:rPr>
              <a:t>hóa</a:t>
            </a:r>
            <a:r>
              <a:rPr lang="en-US" sz="3200" dirty="0">
                <a:latin typeface="+mn-lt"/>
              </a:rPr>
              <a:t> </a:t>
            </a:r>
            <a:r>
              <a:rPr lang="en-US" sz="3200" dirty="0" err="1">
                <a:latin typeface="+mn-lt"/>
              </a:rPr>
              <a:t>của</a:t>
            </a:r>
            <a:r>
              <a:rPr lang="en-US" sz="3200" dirty="0">
                <a:latin typeface="+mn-lt"/>
              </a:rPr>
              <a:t> </a:t>
            </a:r>
            <a:r>
              <a:rPr lang="en-US" sz="3200" dirty="0" err="1">
                <a:latin typeface="+mn-lt"/>
              </a:rPr>
              <a:t>Cacbon</a:t>
            </a:r>
            <a:r>
              <a:rPr lang="en-US" sz="3200" dirty="0">
                <a:latin typeface="+mn-lt"/>
              </a:rPr>
              <a:t> </a:t>
            </a:r>
            <a:r>
              <a:rPr lang="en-US" sz="3200" dirty="0" err="1">
                <a:latin typeface="+mn-lt"/>
              </a:rPr>
              <a:t>là</a:t>
            </a:r>
            <a:r>
              <a:rPr lang="en-US" sz="3200" dirty="0">
                <a:latin typeface="+mn-lt"/>
              </a:rPr>
              <a:t>: -4, 0, +2, +4</a:t>
            </a:r>
          </a:p>
        </p:txBody>
      </p:sp>
      <p:sp>
        <p:nvSpPr>
          <p:cNvPr id="2" name="TextBox 1"/>
          <p:cNvSpPr txBox="1"/>
          <p:nvPr/>
        </p:nvSpPr>
        <p:spPr>
          <a:xfrm>
            <a:off x="762000" y="2310825"/>
            <a:ext cx="3669594" cy="584775"/>
          </a:xfrm>
          <a:prstGeom prst="rect">
            <a:avLst/>
          </a:prstGeom>
          <a:noFill/>
        </p:spPr>
        <p:txBody>
          <a:bodyPr wrap="none" rtlCol="0">
            <a:spAutoFit/>
          </a:bodyPr>
          <a:lstStyle/>
          <a:p>
            <a:r>
              <a:rPr lang="en-US" sz="3200" dirty="0" smtClean="0"/>
              <a:t>- </a:t>
            </a:r>
            <a:r>
              <a:rPr lang="en-US" sz="3200" dirty="0" err="1" smtClean="0"/>
              <a:t>Kí</a:t>
            </a:r>
            <a:r>
              <a:rPr lang="en-US" sz="3200" dirty="0" smtClean="0"/>
              <a:t> </a:t>
            </a:r>
            <a:r>
              <a:rPr lang="en-US" sz="3200" dirty="0" err="1" smtClean="0"/>
              <a:t>hiệu</a:t>
            </a:r>
            <a:r>
              <a:rPr lang="en-US" sz="3200" dirty="0" smtClean="0"/>
              <a:t> </a:t>
            </a:r>
            <a:r>
              <a:rPr lang="en-US" sz="3200" dirty="0" err="1" smtClean="0"/>
              <a:t>nguyên</a:t>
            </a:r>
            <a:r>
              <a:rPr lang="en-US" sz="3200" dirty="0" smtClean="0"/>
              <a:t> </a:t>
            </a:r>
            <a:r>
              <a:rPr lang="en-US" sz="3200" dirty="0" err="1" smtClean="0"/>
              <a:t>tử</a:t>
            </a:r>
            <a:endParaRPr lang="en-US" sz="3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177048" cy="762000"/>
          </a:xfrm>
        </p:spPr>
        <p:txBody>
          <a:bodyPr>
            <a:normAutofit/>
          </a:bodyPr>
          <a:lstStyle/>
          <a:p>
            <a:r>
              <a:rPr lang="en-US" sz="4000" b="1" dirty="0" smtClean="0">
                <a:solidFill>
                  <a:schemeClr val="bg1"/>
                </a:solidFill>
              </a:rPr>
              <a:t>II. </a:t>
            </a:r>
            <a:r>
              <a:rPr lang="en-US" sz="4000" b="1" dirty="0" err="1" smtClean="0">
                <a:solidFill>
                  <a:schemeClr val="bg1"/>
                </a:solidFill>
              </a:rPr>
              <a:t>Tính</a:t>
            </a:r>
            <a:r>
              <a:rPr lang="en-US" sz="4000" b="1" dirty="0" smtClean="0">
                <a:solidFill>
                  <a:schemeClr val="bg1"/>
                </a:solidFill>
              </a:rPr>
              <a:t> </a:t>
            </a:r>
            <a:r>
              <a:rPr lang="en-US" sz="4000" b="1" dirty="0" err="1" smtClean="0">
                <a:solidFill>
                  <a:schemeClr val="bg1"/>
                </a:solidFill>
              </a:rPr>
              <a:t>chất</a:t>
            </a:r>
            <a:r>
              <a:rPr lang="en-US" sz="4000" b="1" dirty="0" smtClean="0">
                <a:solidFill>
                  <a:schemeClr val="bg1"/>
                </a:solidFill>
              </a:rPr>
              <a:t> </a:t>
            </a:r>
            <a:r>
              <a:rPr lang="en-US" sz="4000" b="1" dirty="0" err="1" smtClean="0">
                <a:solidFill>
                  <a:schemeClr val="bg1"/>
                </a:solidFill>
              </a:rPr>
              <a:t>vật</a:t>
            </a:r>
            <a:r>
              <a:rPr lang="en-US" sz="4000" b="1" dirty="0" smtClean="0">
                <a:solidFill>
                  <a:schemeClr val="bg1"/>
                </a:solidFill>
              </a:rPr>
              <a:t> </a:t>
            </a:r>
            <a:r>
              <a:rPr lang="en-US" sz="4000" b="1" dirty="0" err="1" smtClean="0">
                <a:solidFill>
                  <a:schemeClr val="bg1"/>
                </a:solidFill>
              </a:rPr>
              <a:t>lí</a:t>
            </a:r>
            <a:r>
              <a:rPr lang="en-US" sz="4000" b="1" dirty="0" smtClean="0">
                <a:solidFill>
                  <a:schemeClr val="bg1"/>
                </a:solidFill>
              </a:rPr>
              <a:t> </a:t>
            </a:r>
            <a:r>
              <a:rPr lang="en-US" sz="4000" b="1" dirty="0" err="1" smtClean="0">
                <a:solidFill>
                  <a:schemeClr val="bg1"/>
                </a:solidFill>
              </a:rPr>
              <a:t>và</a:t>
            </a:r>
            <a:r>
              <a:rPr lang="en-US" sz="4000" b="1" dirty="0" smtClean="0">
                <a:solidFill>
                  <a:schemeClr val="bg1"/>
                </a:solidFill>
              </a:rPr>
              <a:t> </a:t>
            </a:r>
            <a:r>
              <a:rPr lang="en-US" sz="4000" b="1" dirty="0" err="1" smtClean="0">
                <a:solidFill>
                  <a:schemeClr val="bg1"/>
                </a:solidFill>
              </a:rPr>
              <a:t>ứng</a:t>
            </a:r>
            <a:r>
              <a:rPr lang="en-US" sz="4000" b="1" dirty="0" smtClean="0">
                <a:solidFill>
                  <a:schemeClr val="bg1"/>
                </a:solidFill>
              </a:rPr>
              <a:t> </a:t>
            </a:r>
            <a:r>
              <a:rPr lang="en-US" sz="4000" b="1" dirty="0" err="1" smtClean="0">
                <a:solidFill>
                  <a:schemeClr val="bg1"/>
                </a:solidFill>
              </a:rPr>
              <a:t>dụng</a:t>
            </a:r>
            <a:endParaRPr lang="en-US" sz="4000" b="1" dirty="0">
              <a:solidFill>
                <a:schemeClr val="bg1"/>
              </a:solidFill>
            </a:endParaRPr>
          </a:p>
        </p:txBody>
      </p:sp>
      <p:sp>
        <p:nvSpPr>
          <p:cNvPr id="5" name="AutoShape 7"/>
          <p:cNvSpPr>
            <a:spLocks noChangeArrowheads="1"/>
          </p:cNvSpPr>
          <p:nvPr/>
        </p:nvSpPr>
        <p:spPr bwMode="auto">
          <a:xfrm>
            <a:off x="6096000" y="990600"/>
            <a:ext cx="2874579" cy="2628900"/>
          </a:xfrm>
          <a:prstGeom prst="cloudCallout">
            <a:avLst>
              <a:gd name="adj1" fmla="val -43750"/>
              <a:gd name="adj2" fmla="val 70000"/>
            </a:avLst>
          </a:prstGeom>
          <a:solidFill>
            <a:srgbClr val="CCFF33"/>
          </a:solidFill>
          <a:ln w="9525">
            <a:solidFill>
              <a:schemeClr val="tx1"/>
            </a:solidFill>
            <a:round/>
            <a:headEnd/>
            <a:tailEnd/>
          </a:ln>
        </p:spPr>
        <p:txBody>
          <a:bodyPr/>
          <a:lstStyle/>
          <a:p>
            <a:pPr algn="ctr" eaLnBrk="1" hangingPunct="1"/>
            <a:r>
              <a:rPr lang="en-US" sz="2800" b="1" dirty="0" err="1">
                <a:latin typeface="Times New Roman" pitchFamily="18" charset="0"/>
              </a:rPr>
              <a:t>Cacbon</a:t>
            </a:r>
            <a:r>
              <a:rPr lang="en-US" sz="2800" b="1" dirty="0">
                <a:latin typeface="Times New Roman" pitchFamily="18" charset="0"/>
              </a:rPr>
              <a:t> </a:t>
            </a:r>
            <a:r>
              <a:rPr lang="en-US" sz="2800" b="1" dirty="0" err="1">
                <a:latin typeface="Times New Roman" pitchFamily="18" charset="0"/>
              </a:rPr>
              <a:t>có</a:t>
            </a:r>
            <a:r>
              <a:rPr lang="en-US" sz="2800" b="1" dirty="0">
                <a:latin typeface="Times New Roman" pitchFamily="18" charset="0"/>
              </a:rPr>
              <a:t> </a:t>
            </a:r>
            <a:r>
              <a:rPr lang="en-US" sz="2800" b="1" dirty="0" err="1" smtClean="0">
                <a:latin typeface="Times New Roman" pitchFamily="18" charset="0"/>
              </a:rPr>
              <a:t>những</a:t>
            </a:r>
            <a:r>
              <a:rPr lang="en-US" sz="2800" b="1" dirty="0" smtClean="0">
                <a:latin typeface="Times New Roman" pitchFamily="18" charset="0"/>
              </a:rPr>
              <a:t> </a:t>
            </a:r>
            <a:r>
              <a:rPr lang="en-US" sz="2800" b="1" dirty="0" err="1" smtClean="0">
                <a:latin typeface="Times New Roman" pitchFamily="18" charset="0"/>
              </a:rPr>
              <a:t>dạng</a:t>
            </a:r>
            <a:r>
              <a:rPr lang="en-US" sz="2800" b="1" dirty="0" smtClean="0">
                <a:latin typeface="Times New Roman" pitchFamily="18" charset="0"/>
              </a:rPr>
              <a:t> </a:t>
            </a:r>
            <a:r>
              <a:rPr lang="en-US" sz="2800" b="1" dirty="0" err="1">
                <a:latin typeface="Times New Roman" pitchFamily="18" charset="0"/>
              </a:rPr>
              <a:t>thù</a:t>
            </a:r>
            <a:r>
              <a:rPr lang="en-US" sz="2800" dirty="0">
                <a:latin typeface="Times New Roman" pitchFamily="18" charset="0"/>
              </a:rPr>
              <a:t> </a:t>
            </a:r>
            <a:r>
              <a:rPr lang="en-US" sz="2800" b="1" dirty="0" err="1">
                <a:latin typeface="Times New Roman" pitchFamily="18" charset="0"/>
              </a:rPr>
              <a:t>hình</a:t>
            </a:r>
            <a:r>
              <a:rPr lang="en-US" sz="2800" b="1" dirty="0">
                <a:latin typeface="Times New Roman" pitchFamily="18" charset="0"/>
              </a:rPr>
              <a:t>?</a:t>
            </a:r>
          </a:p>
        </p:txBody>
      </p:sp>
      <p:pic>
        <p:nvPicPr>
          <p:cNvPr id="48132" name="Picture 4" descr="C:\Users\QUYNGOC\Desktop\ CACBON1.png"/>
          <p:cNvPicPr>
            <a:picLocks noChangeAspect="1" noChangeArrowheads="1"/>
          </p:cNvPicPr>
          <p:nvPr/>
        </p:nvPicPr>
        <p:blipFill rotWithShape="1">
          <a:blip r:embed="rId2">
            <a:extLst>
              <a:ext uri="{28A0092B-C50C-407E-A947-70E740481C1C}">
                <a14:useLocalDpi xmlns:a14="http://schemas.microsoft.com/office/drawing/2010/main" val="0"/>
              </a:ext>
            </a:extLst>
          </a:blip>
          <a:srcRect l="1379" r="1898"/>
          <a:stretch/>
        </p:blipFill>
        <p:spPr bwMode="auto">
          <a:xfrm>
            <a:off x="0" y="1219200"/>
            <a:ext cx="9144000" cy="4479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666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10"/>
                                        <p:tgtEl>
                                          <p:spTgt spid="5"/>
                                        </p:tgtEl>
                                      </p:cBhvr>
                                    </p:animEffect>
                                    <p:set>
                                      <p:cBhvr>
                                        <p:cTn id="12" dur="1" fill="hold">
                                          <p:stCondLst>
                                            <p:cond delay="9"/>
                                          </p:stCondLst>
                                        </p:cTn>
                                        <p:tgtEl>
                                          <p:spTgt spid="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249"/>
                                          </p:stCondLst>
                                        </p:cTn>
                                        <p:tgtEl>
                                          <p:spTgt spid="48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64" name="Rectangle 36"/>
          <p:cNvSpPr>
            <a:spLocks noChangeArrowheads="1"/>
          </p:cNvSpPr>
          <p:nvPr/>
        </p:nvSpPr>
        <p:spPr bwMode="auto">
          <a:xfrm>
            <a:off x="6096000" y="3771900"/>
            <a:ext cx="27432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endParaRPr lang="en-US" sz="2800"/>
          </a:p>
        </p:txBody>
      </p:sp>
      <p:sp>
        <p:nvSpPr>
          <p:cNvPr id="99365" name="Rectangle 37"/>
          <p:cNvSpPr>
            <a:spLocks noChangeArrowheads="1"/>
          </p:cNvSpPr>
          <p:nvPr/>
        </p:nvSpPr>
        <p:spPr bwMode="auto">
          <a:xfrm>
            <a:off x="3352800" y="3771900"/>
            <a:ext cx="27432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endParaRPr lang="en-US" sz="2800"/>
          </a:p>
        </p:txBody>
      </p:sp>
      <p:sp>
        <p:nvSpPr>
          <p:cNvPr id="99366" name="Rectangle 38"/>
          <p:cNvSpPr>
            <a:spLocks noChangeArrowheads="1"/>
          </p:cNvSpPr>
          <p:nvPr/>
        </p:nvSpPr>
        <p:spPr bwMode="auto">
          <a:xfrm>
            <a:off x="609600" y="3771900"/>
            <a:ext cx="27432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endParaRPr lang="en-US" sz="2800"/>
          </a:p>
        </p:txBody>
      </p:sp>
      <p:sp>
        <p:nvSpPr>
          <p:cNvPr id="99367" name="Rectangle 39"/>
          <p:cNvSpPr>
            <a:spLocks noChangeArrowheads="1"/>
          </p:cNvSpPr>
          <p:nvPr/>
        </p:nvSpPr>
        <p:spPr bwMode="auto">
          <a:xfrm>
            <a:off x="6096000" y="1371600"/>
            <a:ext cx="27432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endParaRPr lang="en-US" sz="2800"/>
          </a:p>
        </p:txBody>
      </p:sp>
      <p:sp>
        <p:nvSpPr>
          <p:cNvPr id="99368" name="Rectangle 40"/>
          <p:cNvSpPr>
            <a:spLocks noChangeArrowheads="1"/>
          </p:cNvSpPr>
          <p:nvPr/>
        </p:nvSpPr>
        <p:spPr bwMode="auto">
          <a:xfrm>
            <a:off x="3352800" y="1371600"/>
            <a:ext cx="27432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endParaRPr lang="en-US" sz="2800" dirty="0"/>
          </a:p>
        </p:txBody>
      </p:sp>
      <p:sp>
        <p:nvSpPr>
          <p:cNvPr id="99369" name="Rectangle 41"/>
          <p:cNvSpPr>
            <a:spLocks noChangeArrowheads="1"/>
          </p:cNvSpPr>
          <p:nvPr/>
        </p:nvSpPr>
        <p:spPr bwMode="auto">
          <a:xfrm>
            <a:off x="609600" y="1371600"/>
            <a:ext cx="27432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ct val="20000"/>
              </a:spcBef>
            </a:pPr>
            <a:endParaRPr lang="en-US" sz="1200" dirty="0"/>
          </a:p>
        </p:txBody>
      </p:sp>
      <p:sp>
        <p:nvSpPr>
          <p:cNvPr id="99370" name="Rectangle 42"/>
          <p:cNvSpPr>
            <a:spLocks noChangeArrowheads="1"/>
          </p:cNvSpPr>
          <p:nvPr/>
        </p:nvSpPr>
        <p:spPr bwMode="auto">
          <a:xfrm>
            <a:off x="6355080" y="838200"/>
            <a:ext cx="2362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US" sz="2800" dirty="0" err="1" smtClean="0">
                <a:solidFill>
                  <a:srgbClr val="FF0000"/>
                </a:solidFill>
              </a:rPr>
              <a:t>Fuleren</a:t>
            </a:r>
            <a:endParaRPr lang="en-US" sz="2800" dirty="0">
              <a:solidFill>
                <a:srgbClr val="FF0000"/>
              </a:solidFill>
            </a:endParaRPr>
          </a:p>
        </p:txBody>
      </p:sp>
      <p:sp>
        <p:nvSpPr>
          <p:cNvPr id="99371" name="Rectangle 43"/>
          <p:cNvSpPr>
            <a:spLocks noChangeArrowheads="1"/>
          </p:cNvSpPr>
          <p:nvPr/>
        </p:nvSpPr>
        <p:spPr bwMode="auto">
          <a:xfrm>
            <a:off x="3429000" y="838200"/>
            <a:ext cx="2743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US" sz="2800" dirty="0">
                <a:solidFill>
                  <a:srgbClr val="FF0000"/>
                </a:solidFill>
              </a:rPr>
              <a:t>Than </a:t>
            </a:r>
            <a:r>
              <a:rPr lang="en-US" sz="2800" dirty="0" err="1">
                <a:solidFill>
                  <a:srgbClr val="FF0000"/>
                </a:solidFill>
              </a:rPr>
              <a:t>chì</a:t>
            </a:r>
            <a:endParaRPr lang="en-US" sz="2800" dirty="0">
              <a:solidFill>
                <a:srgbClr val="FF0000"/>
              </a:solidFill>
            </a:endParaRPr>
          </a:p>
        </p:txBody>
      </p:sp>
      <p:sp>
        <p:nvSpPr>
          <p:cNvPr id="99372" name="Rectangle 44"/>
          <p:cNvSpPr>
            <a:spLocks noChangeArrowheads="1"/>
          </p:cNvSpPr>
          <p:nvPr/>
        </p:nvSpPr>
        <p:spPr bwMode="auto">
          <a:xfrm>
            <a:off x="609600" y="838200"/>
            <a:ext cx="2743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20000"/>
              </a:spcBef>
            </a:pPr>
            <a:r>
              <a:rPr lang="en-US" sz="2800" dirty="0">
                <a:solidFill>
                  <a:srgbClr val="C00000"/>
                </a:solidFill>
              </a:rPr>
              <a:t>Kim </a:t>
            </a:r>
            <a:r>
              <a:rPr lang="en-US" sz="2800" dirty="0" err="1">
                <a:solidFill>
                  <a:srgbClr val="C00000"/>
                </a:solidFill>
              </a:rPr>
              <a:t>cương</a:t>
            </a:r>
            <a:endParaRPr lang="en-US" sz="2800" dirty="0">
              <a:solidFill>
                <a:srgbClr val="C00000"/>
              </a:solidFill>
            </a:endParaRPr>
          </a:p>
        </p:txBody>
      </p:sp>
      <p:sp>
        <p:nvSpPr>
          <p:cNvPr id="99373" name="Line 45"/>
          <p:cNvSpPr>
            <a:spLocks noChangeShapeType="1"/>
          </p:cNvSpPr>
          <p:nvPr/>
        </p:nvSpPr>
        <p:spPr bwMode="auto">
          <a:xfrm>
            <a:off x="624840" y="838200"/>
            <a:ext cx="8229600" cy="0"/>
          </a:xfrm>
          <a:prstGeom prst="line">
            <a:avLst/>
          </a:prstGeom>
          <a:noFill/>
          <a:ln w="12700" cap="sq">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74" name="Line 46"/>
          <p:cNvSpPr>
            <a:spLocks noChangeShapeType="1"/>
          </p:cNvSpPr>
          <p:nvPr/>
        </p:nvSpPr>
        <p:spPr bwMode="auto">
          <a:xfrm>
            <a:off x="609600" y="1371600"/>
            <a:ext cx="822960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75" name="Line 47"/>
          <p:cNvSpPr>
            <a:spLocks noChangeShapeType="1"/>
          </p:cNvSpPr>
          <p:nvPr/>
        </p:nvSpPr>
        <p:spPr bwMode="auto">
          <a:xfrm>
            <a:off x="609600" y="3771900"/>
            <a:ext cx="822960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76" name="Line 48"/>
          <p:cNvSpPr>
            <a:spLocks noChangeShapeType="1"/>
          </p:cNvSpPr>
          <p:nvPr/>
        </p:nvSpPr>
        <p:spPr bwMode="auto">
          <a:xfrm>
            <a:off x="609600" y="6149975"/>
            <a:ext cx="8229600" cy="0"/>
          </a:xfrm>
          <a:prstGeom prst="line">
            <a:avLst/>
          </a:prstGeom>
          <a:noFill/>
          <a:ln w="12700" cap="sq">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77" name="Line 49"/>
          <p:cNvSpPr>
            <a:spLocks noChangeShapeType="1"/>
          </p:cNvSpPr>
          <p:nvPr/>
        </p:nvSpPr>
        <p:spPr bwMode="auto">
          <a:xfrm>
            <a:off x="609600" y="838200"/>
            <a:ext cx="0" cy="5311775"/>
          </a:xfrm>
          <a:prstGeom prst="line">
            <a:avLst/>
          </a:prstGeom>
          <a:noFill/>
          <a:ln w="12700" cap="sq">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78" name="Line 50"/>
          <p:cNvSpPr>
            <a:spLocks noChangeShapeType="1"/>
          </p:cNvSpPr>
          <p:nvPr/>
        </p:nvSpPr>
        <p:spPr bwMode="auto">
          <a:xfrm>
            <a:off x="3352800" y="838200"/>
            <a:ext cx="0" cy="5311775"/>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79" name="Line 51"/>
          <p:cNvSpPr>
            <a:spLocks noChangeShapeType="1"/>
          </p:cNvSpPr>
          <p:nvPr/>
        </p:nvSpPr>
        <p:spPr bwMode="auto">
          <a:xfrm>
            <a:off x="6096000" y="838200"/>
            <a:ext cx="0" cy="5311775"/>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80" name="Line 52"/>
          <p:cNvSpPr>
            <a:spLocks noChangeShapeType="1"/>
          </p:cNvSpPr>
          <p:nvPr/>
        </p:nvSpPr>
        <p:spPr bwMode="auto">
          <a:xfrm flipH="1">
            <a:off x="8839200" y="838200"/>
            <a:ext cx="15240" cy="5311775"/>
          </a:xfrm>
          <a:prstGeom prst="line">
            <a:avLst/>
          </a:prstGeom>
          <a:noFill/>
          <a:ln w="12700" cap="sq">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99381" name="Picture 53" descr="tinh theå kim cuonh xoa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10000"/>
            <a:ext cx="25146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82" name="Picture 54" descr="180px-C60-Fulleren-kristall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7440" y="1447482"/>
            <a:ext cx="2286000"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83" name="Picture 55" descr="kimcuong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546860"/>
            <a:ext cx="2590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84" name="Picture 56" descr="thanch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1508760"/>
            <a:ext cx="25908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90" name="Text Box 62"/>
          <p:cNvSpPr txBox="1">
            <a:spLocks noChangeArrowheads="1"/>
          </p:cNvSpPr>
          <p:nvPr/>
        </p:nvSpPr>
        <p:spPr bwMode="auto">
          <a:xfrm>
            <a:off x="2079625" y="7540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sz="2400"/>
          </a:p>
        </p:txBody>
      </p:sp>
      <p:pic>
        <p:nvPicPr>
          <p:cNvPr id="99391" name="Picture 63" descr="Graphit_git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4114800"/>
            <a:ext cx="1981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97" name="Picture 69"/>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294120" y="4013835"/>
            <a:ext cx="24765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itle 1"/>
          <p:cNvSpPr txBox="1">
            <a:spLocks/>
          </p:cNvSpPr>
          <p:nvPr/>
        </p:nvSpPr>
        <p:spPr>
          <a:xfrm>
            <a:off x="-228600" y="0"/>
            <a:ext cx="8177048"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r>
              <a:rPr lang="en-US" sz="4000" b="1" dirty="0" smtClean="0">
                <a:solidFill>
                  <a:schemeClr val="bg1"/>
                </a:solidFill>
              </a:rPr>
              <a:t>II. </a:t>
            </a:r>
            <a:r>
              <a:rPr lang="en-US" sz="4000" b="1" dirty="0" err="1" smtClean="0">
                <a:solidFill>
                  <a:schemeClr val="bg1"/>
                </a:solidFill>
              </a:rPr>
              <a:t>Tính</a:t>
            </a:r>
            <a:r>
              <a:rPr lang="en-US" sz="4000" b="1" dirty="0" smtClean="0">
                <a:solidFill>
                  <a:schemeClr val="bg1"/>
                </a:solidFill>
              </a:rPr>
              <a:t> </a:t>
            </a:r>
            <a:r>
              <a:rPr lang="en-US" sz="4000" b="1" dirty="0" err="1" smtClean="0">
                <a:solidFill>
                  <a:schemeClr val="bg1"/>
                </a:solidFill>
              </a:rPr>
              <a:t>chất</a:t>
            </a:r>
            <a:r>
              <a:rPr lang="en-US" sz="4000" b="1" dirty="0" smtClean="0">
                <a:solidFill>
                  <a:schemeClr val="bg1"/>
                </a:solidFill>
              </a:rPr>
              <a:t> </a:t>
            </a:r>
            <a:r>
              <a:rPr lang="en-US" sz="4000" b="1" dirty="0" err="1" smtClean="0">
                <a:solidFill>
                  <a:schemeClr val="bg1"/>
                </a:solidFill>
              </a:rPr>
              <a:t>vật</a:t>
            </a:r>
            <a:r>
              <a:rPr lang="en-US" sz="4000" b="1" dirty="0" smtClean="0">
                <a:solidFill>
                  <a:schemeClr val="bg1"/>
                </a:solidFill>
              </a:rPr>
              <a:t> </a:t>
            </a:r>
            <a:r>
              <a:rPr lang="en-US" sz="4000" b="1" dirty="0" err="1" smtClean="0">
                <a:solidFill>
                  <a:schemeClr val="bg1"/>
                </a:solidFill>
              </a:rPr>
              <a:t>lí</a:t>
            </a:r>
            <a:r>
              <a:rPr lang="en-US" sz="4000" b="1" dirty="0" smtClean="0">
                <a:solidFill>
                  <a:schemeClr val="bg1"/>
                </a:solidFill>
              </a:rPr>
              <a:t> </a:t>
            </a:r>
            <a:r>
              <a:rPr lang="en-US" sz="4000" b="1" dirty="0" err="1" smtClean="0">
                <a:solidFill>
                  <a:schemeClr val="bg1"/>
                </a:solidFill>
              </a:rPr>
              <a:t>và</a:t>
            </a:r>
            <a:r>
              <a:rPr lang="en-US" sz="4000" b="1" dirty="0" smtClean="0">
                <a:solidFill>
                  <a:schemeClr val="bg1"/>
                </a:solidFill>
              </a:rPr>
              <a:t> </a:t>
            </a:r>
            <a:r>
              <a:rPr lang="en-US" sz="4000" b="1" dirty="0" err="1" smtClean="0">
                <a:solidFill>
                  <a:schemeClr val="bg1"/>
                </a:solidFill>
              </a:rPr>
              <a:t>ứng</a:t>
            </a:r>
            <a:r>
              <a:rPr lang="en-US" sz="4000" b="1" dirty="0" smtClean="0">
                <a:solidFill>
                  <a:schemeClr val="bg1"/>
                </a:solidFill>
              </a:rPr>
              <a:t> </a:t>
            </a:r>
            <a:r>
              <a:rPr lang="en-US" sz="4000" b="1" dirty="0" err="1" smtClean="0">
                <a:solidFill>
                  <a:schemeClr val="bg1"/>
                </a:solidFill>
              </a:rPr>
              <a:t>dụng</a:t>
            </a:r>
            <a:endParaRPr lang="en-US" sz="40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1000"/>
            <a:lum/>
          </a:blip>
          <a:srcRect/>
          <a:stretch>
            <a:fillRect/>
          </a:stretch>
        </a:blipFill>
        <a:effectLst/>
      </p:bgPr>
    </p:bg>
    <p:spTree>
      <p:nvGrpSpPr>
        <p:cNvPr id="1" name=""/>
        <p:cNvGrpSpPr/>
        <p:nvPr/>
      </p:nvGrpSpPr>
      <p:grpSpPr>
        <a:xfrm>
          <a:off x="0" y="0"/>
          <a:ext cx="0" cy="0"/>
          <a:chOff x="0" y="0"/>
          <a:chExt cx="0" cy="0"/>
        </a:xfrm>
      </p:grpSpPr>
      <p:sp>
        <p:nvSpPr>
          <p:cNvPr id="17410" name="AutoShape 2"/>
          <p:cNvSpPr>
            <a:spLocks noChangeArrowheads="1"/>
          </p:cNvSpPr>
          <p:nvPr/>
        </p:nvSpPr>
        <p:spPr bwMode="auto">
          <a:xfrm>
            <a:off x="3997325" y="720725"/>
            <a:ext cx="381000" cy="381000"/>
          </a:xfrm>
          <a:prstGeom prst="flowChartConnec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2" tIns="45707" rIns="91412" bIns="45707" anchor="ctr"/>
          <a:lstStyle/>
          <a:p>
            <a:endParaRPr lang="en-US" sz="1800">
              <a:solidFill>
                <a:schemeClr val="tx1"/>
              </a:solidFill>
            </a:endParaRPr>
          </a:p>
        </p:txBody>
      </p:sp>
      <p:sp>
        <p:nvSpPr>
          <p:cNvPr id="17411" name="AutoShape 3"/>
          <p:cNvSpPr>
            <a:spLocks noChangeArrowheads="1"/>
          </p:cNvSpPr>
          <p:nvPr/>
        </p:nvSpPr>
        <p:spPr bwMode="auto">
          <a:xfrm>
            <a:off x="5181600" y="1905000"/>
            <a:ext cx="381000" cy="381000"/>
          </a:xfrm>
          <a:prstGeom prst="flowChartConnec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2" tIns="45707" rIns="91412" bIns="45707" anchor="ctr"/>
          <a:lstStyle/>
          <a:p>
            <a:endParaRPr lang="en-US" sz="1800">
              <a:solidFill>
                <a:schemeClr val="tx1"/>
              </a:solidFill>
            </a:endParaRPr>
          </a:p>
        </p:txBody>
      </p:sp>
      <p:sp>
        <p:nvSpPr>
          <p:cNvPr id="17412" name="AutoShape 4"/>
          <p:cNvSpPr>
            <a:spLocks noChangeArrowheads="1"/>
          </p:cNvSpPr>
          <p:nvPr/>
        </p:nvSpPr>
        <p:spPr bwMode="auto">
          <a:xfrm>
            <a:off x="4572000" y="2438400"/>
            <a:ext cx="382588" cy="381000"/>
          </a:xfrm>
          <a:prstGeom prst="flowChartConnec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2" tIns="45707" rIns="91412" bIns="45707" anchor="ctr"/>
          <a:lstStyle/>
          <a:p>
            <a:endParaRPr lang="en-US" sz="1800">
              <a:solidFill>
                <a:schemeClr val="tx1"/>
              </a:solidFill>
            </a:endParaRPr>
          </a:p>
        </p:txBody>
      </p:sp>
      <p:sp>
        <p:nvSpPr>
          <p:cNvPr id="17413" name="AutoShape 5"/>
          <p:cNvSpPr>
            <a:spLocks noChangeArrowheads="1"/>
          </p:cNvSpPr>
          <p:nvPr/>
        </p:nvSpPr>
        <p:spPr bwMode="auto">
          <a:xfrm>
            <a:off x="3043238" y="2112963"/>
            <a:ext cx="379412" cy="381000"/>
          </a:xfrm>
          <a:prstGeom prst="flowChartConnec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2" tIns="45707" rIns="91412" bIns="45707" anchor="ctr"/>
          <a:lstStyle/>
          <a:p>
            <a:endParaRPr lang="en-US" sz="1800">
              <a:solidFill>
                <a:schemeClr val="tx1"/>
              </a:solidFill>
            </a:endParaRPr>
          </a:p>
        </p:txBody>
      </p:sp>
      <p:sp>
        <p:nvSpPr>
          <p:cNvPr id="17414" name="AutoShape 6"/>
          <p:cNvSpPr>
            <a:spLocks noChangeArrowheads="1"/>
          </p:cNvSpPr>
          <p:nvPr/>
        </p:nvSpPr>
        <p:spPr bwMode="auto">
          <a:xfrm>
            <a:off x="4040188" y="1600200"/>
            <a:ext cx="379412" cy="381000"/>
          </a:xfrm>
          <a:prstGeom prst="flowChartConnec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2" tIns="45707" rIns="91412" bIns="45707" anchor="ctr"/>
          <a:lstStyle/>
          <a:p>
            <a:endParaRPr lang="en-US" sz="1800">
              <a:solidFill>
                <a:schemeClr val="tx1"/>
              </a:solidFill>
            </a:endParaRPr>
          </a:p>
        </p:txBody>
      </p:sp>
      <p:sp>
        <p:nvSpPr>
          <p:cNvPr id="17415" name="Line 7"/>
          <p:cNvSpPr>
            <a:spLocks noChangeShapeType="1"/>
          </p:cNvSpPr>
          <p:nvPr/>
        </p:nvSpPr>
        <p:spPr bwMode="auto">
          <a:xfrm>
            <a:off x="4189413" y="1068388"/>
            <a:ext cx="17462" cy="5318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6" name="Line 8"/>
          <p:cNvSpPr>
            <a:spLocks noChangeShapeType="1"/>
          </p:cNvSpPr>
          <p:nvPr/>
        </p:nvSpPr>
        <p:spPr bwMode="auto">
          <a:xfrm flipV="1">
            <a:off x="3352800" y="1828800"/>
            <a:ext cx="687388"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7" name="Line 9"/>
          <p:cNvSpPr>
            <a:spLocks noChangeShapeType="1"/>
          </p:cNvSpPr>
          <p:nvPr/>
        </p:nvSpPr>
        <p:spPr bwMode="auto">
          <a:xfrm>
            <a:off x="4348163" y="1958975"/>
            <a:ext cx="300037" cy="479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8" name="Line 10"/>
          <p:cNvSpPr>
            <a:spLocks noChangeShapeType="1"/>
          </p:cNvSpPr>
          <p:nvPr/>
        </p:nvSpPr>
        <p:spPr bwMode="auto">
          <a:xfrm>
            <a:off x="4419600" y="1752600"/>
            <a:ext cx="7620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9" name="AutoShape 11"/>
          <p:cNvSpPr>
            <a:spLocks noChangeArrowheads="1"/>
          </p:cNvSpPr>
          <p:nvPr/>
        </p:nvSpPr>
        <p:spPr bwMode="auto">
          <a:xfrm>
            <a:off x="3035300" y="3159125"/>
            <a:ext cx="379413" cy="381000"/>
          </a:xfrm>
          <a:prstGeom prst="flowChartConnec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2" tIns="45707" rIns="91412" bIns="45707" anchor="ctr"/>
          <a:lstStyle/>
          <a:p>
            <a:endParaRPr lang="en-US" sz="1800">
              <a:solidFill>
                <a:schemeClr val="tx1"/>
              </a:solidFill>
            </a:endParaRPr>
          </a:p>
        </p:txBody>
      </p:sp>
      <p:sp>
        <p:nvSpPr>
          <p:cNvPr id="17420" name="AutoShape 12"/>
          <p:cNvSpPr>
            <a:spLocks noChangeArrowheads="1"/>
          </p:cNvSpPr>
          <p:nvPr/>
        </p:nvSpPr>
        <p:spPr bwMode="auto">
          <a:xfrm>
            <a:off x="4572000" y="3352800"/>
            <a:ext cx="382588" cy="381000"/>
          </a:xfrm>
          <a:prstGeom prst="flowChartConnec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2" tIns="45707" rIns="91412" bIns="45707" anchor="ctr"/>
          <a:lstStyle/>
          <a:p>
            <a:endParaRPr lang="en-US" sz="1800">
              <a:solidFill>
                <a:schemeClr val="tx1"/>
              </a:solidFill>
            </a:endParaRPr>
          </a:p>
        </p:txBody>
      </p:sp>
      <p:sp>
        <p:nvSpPr>
          <p:cNvPr id="17421" name="AutoShape 13"/>
          <p:cNvSpPr>
            <a:spLocks noChangeArrowheads="1"/>
          </p:cNvSpPr>
          <p:nvPr/>
        </p:nvSpPr>
        <p:spPr bwMode="auto">
          <a:xfrm>
            <a:off x="5257800" y="2895600"/>
            <a:ext cx="381000" cy="379413"/>
          </a:xfrm>
          <a:prstGeom prst="flowChartConnec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2" tIns="45707" rIns="91412" bIns="45707" anchor="ctr"/>
          <a:lstStyle/>
          <a:p>
            <a:endParaRPr lang="en-US" sz="1800">
              <a:solidFill>
                <a:schemeClr val="tx1"/>
              </a:solidFill>
            </a:endParaRPr>
          </a:p>
        </p:txBody>
      </p:sp>
      <p:sp>
        <p:nvSpPr>
          <p:cNvPr id="17422" name="Line 14"/>
          <p:cNvSpPr>
            <a:spLocks noChangeShapeType="1"/>
          </p:cNvSpPr>
          <p:nvPr/>
        </p:nvSpPr>
        <p:spPr bwMode="auto">
          <a:xfrm>
            <a:off x="3201988" y="2514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3" name="Line 15"/>
          <p:cNvSpPr>
            <a:spLocks noChangeShapeType="1"/>
          </p:cNvSpPr>
          <p:nvPr/>
        </p:nvSpPr>
        <p:spPr bwMode="auto">
          <a:xfrm>
            <a:off x="4745038" y="2776538"/>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4" name="Line 16"/>
          <p:cNvSpPr>
            <a:spLocks noChangeShapeType="1"/>
          </p:cNvSpPr>
          <p:nvPr/>
        </p:nvSpPr>
        <p:spPr bwMode="auto">
          <a:xfrm>
            <a:off x="5389563" y="2312988"/>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5" name="AutoShape 17"/>
          <p:cNvSpPr>
            <a:spLocks noChangeArrowheads="1"/>
          </p:cNvSpPr>
          <p:nvPr/>
        </p:nvSpPr>
        <p:spPr bwMode="auto">
          <a:xfrm>
            <a:off x="4419600" y="4267200"/>
            <a:ext cx="381000" cy="381000"/>
          </a:xfrm>
          <a:prstGeom prst="flowChartConnec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2" tIns="45707" rIns="91412" bIns="45707" anchor="ctr"/>
          <a:lstStyle/>
          <a:p>
            <a:endParaRPr lang="en-US" sz="1800">
              <a:solidFill>
                <a:schemeClr val="tx1"/>
              </a:solidFill>
            </a:endParaRPr>
          </a:p>
        </p:txBody>
      </p:sp>
      <p:sp>
        <p:nvSpPr>
          <p:cNvPr id="17426" name="AutoShape 18"/>
          <p:cNvSpPr>
            <a:spLocks noChangeArrowheads="1"/>
          </p:cNvSpPr>
          <p:nvPr/>
        </p:nvSpPr>
        <p:spPr bwMode="auto">
          <a:xfrm>
            <a:off x="4040188" y="3200400"/>
            <a:ext cx="379412" cy="382588"/>
          </a:xfrm>
          <a:prstGeom prst="flowChartConnec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2" tIns="45707" rIns="91412" bIns="45707" anchor="ctr"/>
          <a:lstStyle/>
          <a:p>
            <a:endParaRPr lang="en-US" sz="1800">
              <a:solidFill>
                <a:schemeClr val="tx1"/>
              </a:solidFill>
            </a:endParaRPr>
          </a:p>
        </p:txBody>
      </p:sp>
      <p:sp>
        <p:nvSpPr>
          <p:cNvPr id="17427" name="AutoShape 19"/>
          <p:cNvSpPr>
            <a:spLocks noChangeArrowheads="1"/>
          </p:cNvSpPr>
          <p:nvPr/>
        </p:nvSpPr>
        <p:spPr bwMode="auto">
          <a:xfrm>
            <a:off x="3581400" y="3887788"/>
            <a:ext cx="381000" cy="379412"/>
          </a:xfrm>
          <a:prstGeom prst="flowChartConnec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2" tIns="45707" rIns="91412" bIns="45707" anchor="ctr"/>
          <a:lstStyle/>
          <a:p>
            <a:endParaRPr lang="en-US" sz="1800">
              <a:solidFill>
                <a:schemeClr val="tx1"/>
              </a:solidFill>
            </a:endParaRPr>
          </a:p>
        </p:txBody>
      </p:sp>
      <p:sp>
        <p:nvSpPr>
          <p:cNvPr id="17428" name="AutoShape 20"/>
          <p:cNvSpPr>
            <a:spLocks noChangeArrowheads="1"/>
          </p:cNvSpPr>
          <p:nvPr/>
        </p:nvSpPr>
        <p:spPr bwMode="auto">
          <a:xfrm>
            <a:off x="2211388" y="3733800"/>
            <a:ext cx="379412" cy="381000"/>
          </a:xfrm>
          <a:prstGeom prst="flowChartConnec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2" tIns="45707" rIns="91412" bIns="45707" anchor="ctr"/>
          <a:lstStyle/>
          <a:p>
            <a:endParaRPr lang="en-US" sz="1800">
              <a:solidFill>
                <a:schemeClr val="tx1"/>
              </a:solidFill>
            </a:endParaRPr>
          </a:p>
        </p:txBody>
      </p:sp>
      <p:sp>
        <p:nvSpPr>
          <p:cNvPr id="17429" name="AutoShape 21"/>
          <p:cNvSpPr>
            <a:spLocks noChangeArrowheads="1"/>
          </p:cNvSpPr>
          <p:nvPr/>
        </p:nvSpPr>
        <p:spPr bwMode="auto">
          <a:xfrm>
            <a:off x="6248400" y="3124200"/>
            <a:ext cx="381000" cy="381000"/>
          </a:xfrm>
          <a:prstGeom prst="flowChartConnec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2" tIns="45707" rIns="91412" bIns="45707" anchor="ctr"/>
          <a:lstStyle/>
          <a:p>
            <a:endParaRPr lang="en-US" sz="1800">
              <a:solidFill>
                <a:schemeClr val="tx1"/>
              </a:solidFill>
            </a:endParaRPr>
          </a:p>
        </p:txBody>
      </p:sp>
      <p:sp>
        <p:nvSpPr>
          <p:cNvPr id="17430" name="AutoShape 22"/>
          <p:cNvSpPr>
            <a:spLocks noChangeArrowheads="1"/>
          </p:cNvSpPr>
          <p:nvPr/>
        </p:nvSpPr>
        <p:spPr bwMode="auto">
          <a:xfrm>
            <a:off x="5334000" y="3657600"/>
            <a:ext cx="381000" cy="381000"/>
          </a:xfrm>
          <a:prstGeom prst="flowChartConnec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2" tIns="45707" rIns="91412" bIns="45707" anchor="ctr"/>
          <a:lstStyle/>
          <a:p>
            <a:endParaRPr lang="en-US" sz="1800">
              <a:solidFill>
                <a:schemeClr val="tx1"/>
              </a:solidFill>
            </a:endParaRPr>
          </a:p>
        </p:txBody>
      </p:sp>
      <p:sp>
        <p:nvSpPr>
          <p:cNvPr id="17431" name="Line 23"/>
          <p:cNvSpPr>
            <a:spLocks noChangeShapeType="1"/>
          </p:cNvSpPr>
          <p:nvPr/>
        </p:nvSpPr>
        <p:spPr bwMode="auto">
          <a:xfrm flipH="1">
            <a:off x="2514600" y="34290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2" name="Line 24"/>
          <p:cNvSpPr>
            <a:spLocks noChangeShapeType="1"/>
          </p:cNvSpPr>
          <p:nvPr/>
        </p:nvSpPr>
        <p:spPr bwMode="auto">
          <a:xfrm>
            <a:off x="3275013" y="3505200"/>
            <a:ext cx="382587"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3" name="Line 25"/>
          <p:cNvSpPr>
            <a:spLocks noChangeShapeType="1"/>
          </p:cNvSpPr>
          <p:nvPr/>
        </p:nvSpPr>
        <p:spPr bwMode="auto">
          <a:xfrm flipV="1">
            <a:off x="3962400" y="3582988"/>
            <a:ext cx="685800" cy="3794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4" name="Line 26"/>
          <p:cNvSpPr>
            <a:spLocks noChangeShapeType="1"/>
          </p:cNvSpPr>
          <p:nvPr/>
        </p:nvSpPr>
        <p:spPr bwMode="auto">
          <a:xfrm>
            <a:off x="3352800" y="3275013"/>
            <a:ext cx="687388" cy="777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5" name="Line 27"/>
          <p:cNvSpPr>
            <a:spLocks noChangeShapeType="1"/>
          </p:cNvSpPr>
          <p:nvPr/>
        </p:nvSpPr>
        <p:spPr bwMode="auto">
          <a:xfrm flipV="1">
            <a:off x="4384675" y="3048000"/>
            <a:ext cx="914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6" name="Line 28"/>
          <p:cNvSpPr>
            <a:spLocks noChangeShapeType="1"/>
          </p:cNvSpPr>
          <p:nvPr/>
        </p:nvSpPr>
        <p:spPr bwMode="auto">
          <a:xfrm flipH="1">
            <a:off x="4648200" y="3657600"/>
            <a:ext cx="152400" cy="7064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7" name="Line 29"/>
          <p:cNvSpPr>
            <a:spLocks noChangeShapeType="1"/>
          </p:cNvSpPr>
          <p:nvPr/>
        </p:nvSpPr>
        <p:spPr bwMode="auto">
          <a:xfrm>
            <a:off x="4954588" y="3582988"/>
            <a:ext cx="455612" cy="1508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8" name="Line 30"/>
          <p:cNvSpPr>
            <a:spLocks noChangeShapeType="1"/>
          </p:cNvSpPr>
          <p:nvPr/>
        </p:nvSpPr>
        <p:spPr bwMode="auto">
          <a:xfrm>
            <a:off x="5486400" y="3275013"/>
            <a:ext cx="0" cy="382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9" name="Line 31"/>
          <p:cNvSpPr>
            <a:spLocks noChangeShapeType="1"/>
          </p:cNvSpPr>
          <p:nvPr/>
        </p:nvSpPr>
        <p:spPr bwMode="auto">
          <a:xfrm>
            <a:off x="5619750" y="3124200"/>
            <a:ext cx="684213" cy="1508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7440" name="Group 32"/>
          <p:cNvGrpSpPr>
            <a:grpSpLocks/>
          </p:cNvGrpSpPr>
          <p:nvPr/>
        </p:nvGrpSpPr>
        <p:grpSpPr bwMode="auto">
          <a:xfrm>
            <a:off x="3201988" y="838200"/>
            <a:ext cx="2208212" cy="1827213"/>
            <a:chOff x="1248" y="480"/>
            <a:chExt cx="1392" cy="1152"/>
          </a:xfrm>
        </p:grpSpPr>
        <p:sp>
          <p:nvSpPr>
            <p:cNvPr id="17441" name="Line 33"/>
            <p:cNvSpPr>
              <a:spLocks noChangeShapeType="1"/>
            </p:cNvSpPr>
            <p:nvPr/>
          </p:nvSpPr>
          <p:spPr bwMode="auto">
            <a:xfrm flipH="1">
              <a:off x="1248" y="576"/>
              <a:ext cx="528" cy="816"/>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2" name="Line 34"/>
            <p:cNvSpPr>
              <a:spLocks noChangeShapeType="1"/>
            </p:cNvSpPr>
            <p:nvPr/>
          </p:nvSpPr>
          <p:spPr bwMode="auto">
            <a:xfrm>
              <a:off x="1248" y="1392"/>
              <a:ext cx="960" cy="192"/>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3" name="Line 35"/>
            <p:cNvSpPr>
              <a:spLocks noChangeShapeType="1"/>
            </p:cNvSpPr>
            <p:nvPr/>
          </p:nvSpPr>
          <p:spPr bwMode="auto">
            <a:xfrm flipV="1">
              <a:off x="2304" y="1248"/>
              <a:ext cx="336" cy="336"/>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4" name="Line 36"/>
            <p:cNvSpPr>
              <a:spLocks noChangeShapeType="1"/>
            </p:cNvSpPr>
            <p:nvPr/>
          </p:nvSpPr>
          <p:spPr bwMode="auto">
            <a:xfrm>
              <a:off x="1929" y="528"/>
              <a:ext cx="288" cy="1104"/>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5" name="Line 37"/>
            <p:cNvSpPr>
              <a:spLocks noChangeShapeType="1"/>
            </p:cNvSpPr>
            <p:nvPr/>
          </p:nvSpPr>
          <p:spPr bwMode="auto">
            <a:xfrm>
              <a:off x="1920" y="480"/>
              <a:ext cx="720" cy="72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6" name="Line 38"/>
            <p:cNvSpPr>
              <a:spLocks noChangeShapeType="1"/>
            </p:cNvSpPr>
            <p:nvPr/>
          </p:nvSpPr>
          <p:spPr bwMode="auto">
            <a:xfrm flipV="1">
              <a:off x="1296" y="1248"/>
              <a:ext cx="1248" cy="144"/>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447" name="Text Box 39"/>
          <p:cNvSpPr txBox="1">
            <a:spLocks noChangeArrowheads="1"/>
          </p:cNvSpPr>
          <p:nvPr/>
        </p:nvSpPr>
        <p:spPr bwMode="auto">
          <a:xfrm>
            <a:off x="5486400" y="838200"/>
            <a:ext cx="2667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2" tIns="45707" rIns="91412" bIns="45707">
            <a:spAutoFit/>
          </a:bodyPr>
          <a:lstStyle/>
          <a:p>
            <a:pPr>
              <a:spcBef>
                <a:spcPct val="50000"/>
              </a:spcBef>
            </a:pPr>
            <a:r>
              <a:rPr lang="en-US">
                <a:solidFill>
                  <a:schemeClr val="tx1"/>
                </a:solidFill>
              </a:rPr>
              <a:t>Liên cộng hoá trị</a:t>
            </a:r>
          </a:p>
        </p:txBody>
      </p:sp>
      <p:sp>
        <p:nvSpPr>
          <p:cNvPr id="17448" name="Line 40"/>
          <p:cNvSpPr>
            <a:spLocks noChangeShapeType="1"/>
          </p:cNvSpPr>
          <p:nvPr/>
        </p:nvSpPr>
        <p:spPr bwMode="auto">
          <a:xfrm flipH="1">
            <a:off x="4267200" y="1143000"/>
            <a:ext cx="1601788"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9" name="Line 41"/>
          <p:cNvSpPr>
            <a:spLocks noChangeShapeType="1"/>
          </p:cNvSpPr>
          <p:nvPr/>
        </p:nvSpPr>
        <p:spPr bwMode="auto">
          <a:xfrm flipH="1">
            <a:off x="4800600" y="1143000"/>
            <a:ext cx="1068388"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0" name="Text Box 42">
            <a:hlinkClick r:id="rId4" action="ppaction://hlinksldjump"/>
          </p:cNvPr>
          <p:cNvSpPr txBox="1">
            <a:spLocks noChangeArrowheads="1"/>
          </p:cNvSpPr>
          <p:nvPr/>
        </p:nvSpPr>
        <p:spPr bwMode="auto">
          <a:xfrm>
            <a:off x="1676400" y="5105400"/>
            <a:ext cx="6477000" cy="584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07" rIns="91412" bIns="45707">
            <a:spAutoFit/>
          </a:bodyPr>
          <a:lstStyle/>
          <a:p>
            <a:pPr algn="l">
              <a:spcBef>
                <a:spcPct val="50000"/>
              </a:spcBef>
            </a:pPr>
            <a:r>
              <a:rPr lang="en-US" sz="3200" b="1" dirty="0" err="1" smtClean="0"/>
              <a:t>Cấu</a:t>
            </a:r>
            <a:r>
              <a:rPr lang="en-US" sz="3200" b="1" dirty="0" smtClean="0"/>
              <a:t> </a:t>
            </a:r>
            <a:r>
              <a:rPr lang="en-US" sz="3200" b="1" dirty="0" err="1" smtClean="0"/>
              <a:t>trúc</a:t>
            </a:r>
            <a:r>
              <a:rPr lang="en-US" sz="3200" b="1" dirty="0" smtClean="0"/>
              <a:t> </a:t>
            </a:r>
            <a:r>
              <a:rPr lang="en-US" sz="3200" b="1" dirty="0" err="1" smtClean="0"/>
              <a:t>tinh</a:t>
            </a:r>
            <a:r>
              <a:rPr lang="en-US" sz="3200" b="1" dirty="0" smtClean="0"/>
              <a:t> </a:t>
            </a:r>
            <a:r>
              <a:rPr lang="en-US" sz="3200" b="1" dirty="0" err="1" smtClean="0"/>
              <a:t>thể</a:t>
            </a:r>
            <a:r>
              <a:rPr lang="en-US" sz="3200" b="1" dirty="0" smtClean="0"/>
              <a:t> </a:t>
            </a:r>
            <a:r>
              <a:rPr lang="en-US" sz="3200" b="1" dirty="0" err="1" smtClean="0"/>
              <a:t>kim</a:t>
            </a:r>
            <a:r>
              <a:rPr lang="en-US" sz="3200" b="1" dirty="0" smtClean="0"/>
              <a:t> </a:t>
            </a:r>
            <a:r>
              <a:rPr lang="en-US" sz="3200" b="1" dirty="0" err="1" smtClean="0"/>
              <a:t>cương</a:t>
            </a:r>
            <a:endParaRPr lang="en-US" sz="3200" b="1" dirty="0"/>
          </a:p>
        </p:txBody>
      </p:sp>
      <p:sp>
        <p:nvSpPr>
          <p:cNvPr id="17451" name="Text Box 43"/>
          <p:cNvSpPr txBox="1">
            <a:spLocks noChangeArrowheads="1"/>
          </p:cNvSpPr>
          <p:nvPr/>
        </p:nvSpPr>
        <p:spPr bwMode="auto">
          <a:xfrm rot="-1771328">
            <a:off x="3125788" y="1524000"/>
            <a:ext cx="11414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2" tIns="45707" rIns="91412" bIns="45707">
            <a:spAutoFit/>
          </a:bodyPr>
          <a:lstStyle/>
          <a:p>
            <a:pPr algn="l"/>
            <a:r>
              <a:rPr lang="en-US" sz="2000">
                <a:solidFill>
                  <a:schemeClr val="tx1"/>
                </a:solidFill>
                <a:latin typeface="Times New Roman" pitchFamily="18" charset="0"/>
              </a:rPr>
              <a:t>0,154 nm</a:t>
            </a:r>
          </a:p>
        </p:txBody>
      </p:sp>
    </p:spTree>
    <p:extLst>
      <p:ext uri="{BB962C8B-B14F-4D97-AF65-F5344CB8AC3E}">
        <p14:creationId xmlns:p14="http://schemas.microsoft.com/office/powerpoint/2010/main" val="1463379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wheel(4)">
                                      <p:cBhvr>
                                        <p:cTn id="7" dur="2000"/>
                                        <p:tgtEl>
                                          <p:spTgt spid="17414"/>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7412"/>
                                        </p:tgtEl>
                                        <p:attrNameLst>
                                          <p:attrName>style.visibility</p:attrName>
                                        </p:attrNameLst>
                                      </p:cBhvr>
                                      <p:to>
                                        <p:strVal val="visible"/>
                                      </p:to>
                                    </p:set>
                                    <p:animEffect transition="in" filter="wheel(4)">
                                      <p:cBhvr>
                                        <p:cTn id="10" dur="2000"/>
                                        <p:tgtEl>
                                          <p:spTgt spid="17412"/>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17413"/>
                                        </p:tgtEl>
                                        <p:attrNameLst>
                                          <p:attrName>style.visibility</p:attrName>
                                        </p:attrNameLst>
                                      </p:cBhvr>
                                      <p:to>
                                        <p:strVal val="visible"/>
                                      </p:to>
                                    </p:set>
                                    <p:animEffect transition="in" filter="wheel(4)">
                                      <p:cBhvr>
                                        <p:cTn id="13" dur="2000"/>
                                        <p:tgtEl>
                                          <p:spTgt spid="17413"/>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17410"/>
                                        </p:tgtEl>
                                        <p:attrNameLst>
                                          <p:attrName>style.visibility</p:attrName>
                                        </p:attrNameLst>
                                      </p:cBhvr>
                                      <p:to>
                                        <p:strVal val="visible"/>
                                      </p:to>
                                    </p:set>
                                    <p:animEffect transition="in" filter="wheel(4)">
                                      <p:cBhvr>
                                        <p:cTn id="16" dur="2000"/>
                                        <p:tgtEl>
                                          <p:spTgt spid="17410"/>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17411"/>
                                        </p:tgtEl>
                                        <p:attrNameLst>
                                          <p:attrName>style.visibility</p:attrName>
                                        </p:attrNameLst>
                                      </p:cBhvr>
                                      <p:to>
                                        <p:strVal val="visible"/>
                                      </p:to>
                                    </p:set>
                                    <p:animEffect transition="in" filter="wheel(4)">
                                      <p:cBhvr>
                                        <p:cTn id="19" dur="2000"/>
                                        <p:tgtEl>
                                          <p:spTgt spid="1741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17415"/>
                                        </p:tgtEl>
                                        <p:attrNameLst>
                                          <p:attrName>style.visibility</p:attrName>
                                        </p:attrNameLst>
                                      </p:cBhvr>
                                      <p:to>
                                        <p:strVal val="visible"/>
                                      </p:to>
                                    </p:set>
                                    <p:animEffect transition="in" filter="diamond(in)">
                                      <p:cBhvr>
                                        <p:cTn id="24" dur="2000"/>
                                        <p:tgtEl>
                                          <p:spTgt spid="17415"/>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17417"/>
                                        </p:tgtEl>
                                        <p:attrNameLst>
                                          <p:attrName>style.visibility</p:attrName>
                                        </p:attrNameLst>
                                      </p:cBhvr>
                                      <p:to>
                                        <p:strVal val="visible"/>
                                      </p:to>
                                    </p:set>
                                    <p:animEffect transition="in" filter="diamond(in)">
                                      <p:cBhvr>
                                        <p:cTn id="27" dur="2000"/>
                                        <p:tgtEl>
                                          <p:spTgt spid="17417"/>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17418"/>
                                        </p:tgtEl>
                                        <p:attrNameLst>
                                          <p:attrName>style.visibility</p:attrName>
                                        </p:attrNameLst>
                                      </p:cBhvr>
                                      <p:to>
                                        <p:strVal val="visible"/>
                                      </p:to>
                                    </p:set>
                                    <p:animEffect transition="in" filter="diamond(in)">
                                      <p:cBhvr>
                                        <p:cTn id="30" dur="2000"/>
                                        <p:tgtEl>
                                          <p:spTgt spid="17418"/>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17416"/>
                                        </p:tgtEl>
                                        <p:attrNameLst>
                                          <p:attrName>style.visibility</p:attrName>
                                        </p:attrNameLst>
                                      </p:cBhvr>
                                      <p:to>
                                        <p:strVal val="visible"/>
                                      </p:to>
                                    </p:set>
                                    <p:animEffect transition="in" filter="diamond(in)">
                                      <p:cBhvr>
                                        <p:cTn id="33" dur="2000"/>
                                        <p:tgtEl>
                                          <p:spTgt spid="1741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6" fill="hold" grpId="0" nodeType="clickEffect">
                                  <p:stCondLst>
                                    <p:cond delay="0"/>
                                  </p:stCondLst>
                                  <p:childTnLst>
                                    <p:set>
                                      <p:cBhvr>
                                        <p:cTn id="37" dur="1" fill="hold">
                                          <p:stCondLst>
                                            <p:cond delay="0"/>
                                          </p:stCondLst>
                                        </p:cTn>
                                        <p:tgtEl>
                                          <p:spTgt spid="17449"/>
                                        </p:tgtEl>
                                        <p:attrNameLst>
                                          <p:attrName>style.visibility</p:attrName>
                                        </p:attrNameLst>
                                      </p:cBhvr>
                                      <p:to>
                                        <p:strVal val="visible"/>
                                      </p:to>
                                    </p:set>
                                    <p:animEffect transition="in" filter="barn(inHorizontal)">
                                      <p:cBhvr>
                                        <p:cTn id="38" dur="500"/>
                                        <p:tgtEl>
                                          <p:spTgt spid="17449"/>
                                        </p:tgtEl>
                                      </p:cBhvr>
                                    </p:animEffect>
                                  </p:childTnLst>
                                </p:cTn>
                              </p:par>
                              <p:par>
                                <p:cTn id="39" presetID="16" presetClass="entr" presetSubtype="26" fill="hold" grpId="0" nodeType="withEffect">
                                  <p:stCondLst>
                                    <p:cond delay="0"/>
                                  </p:stCondLst>
                                  <p:childTnLst>
                                    <p:set>
                                      <p:cBhvr>
                                        <p:cTn id="40" dur="1" fill="hold">
                                          <p:stCondLst>
                                            <p:cond delay="0"/>
                                          </p:stCondLst>
                                        </p:cTn>
                                        <p:tgtEl>
                                          <p:spTgt spid="17448"/>
                                        </p:tgtEl>
                                        <p:attrNameLst>
                                          <p:attrName>style.visibility</p:attrName>
                                        </p:attrNameLst>
                                      </p:cBhvr>
                                      <p:to>
                                        <p:strVal val="visible"/>
                                      </p:to>
                                    </p:set>
                                    <p:animEffect transition="in" filter="barn(inHorizontal)">
                                      <p:cBhvr>
                                        <p:cTn id="41" dur="500"/>
                                        <p:tgtEl>
                                          <p:spTgt spid="17448"/>
                                        </p:tgtEl>
                                      </p:cBhvr>
                                    </p:animEffect>
                                  </p:childTnLst>
                                </p:cTn>
                              </p:par>
                              <p:par>
                                <p:cTn id="42" presetID="16" presetClass="entr" presetSubtype="26" fill="hold" grpId="1" nodeType="withEffect">
                                  <p:stCondLst>
                                    <p:cond delay="0"/>
                                  </p:stCondLst>
                                  <p:childTnLst>
                                    <p:set>
                                      <p:cBhvr>
                                        <p:cTn id="43" dur="1" fill="hold">
                                          <p:stCondLst>
                                            <p:cond delay="0"/>
                                          </p:stCondLst>
                                        </p:cTn>
                                        <p:tgtEl>
                                          <p:spTgt spid="17447"/>
                                        </p:tgtEl>
                                        <p:attrNameLst>
                                          <p:attrName>style.visibility</p:attrName>
                                        </p:attrNameLst>
                                      </p:cBhvr>
                                      <p:to>
                                        <p:strVal val="visible"/>
                                      </p:to>
                                    </p:set>
                                    <p:animEffect transition="in" filter="barn(inHorizontal)">
                                      <p:cBhvr>
                                        <p:cTn id="44" dur="500"/>
                                        <p:tgtEl>
                                          <p:spTgt spid="17447"/>
                                        </p:tgtEl>
                                      </p:cBhvr>
                                    </p:animEffect>
                                  </p:childTnLst>
                                </p:cTn>
                              </p:par>
                            </p:childTnLst>
                          </p:cTn>
                        </p:par>
                        <p:par>
                          <p:cTn id="45" fill="hold" nodeType="afterGroup">
                            <p:stCondLst>
                              <p:cond delay="500"/>
                            </p:stCondLst>
                            <p:childTnLst>
                              <p:par>
                                <p:cTn id="46" presetID="5" presetClass="entr" presetSubtype="10" fill="hold" grpId="0" nodeType="afterEffect">
                                  <p:stCondLst>
                                    <p:cond delay="0"/>
                                  </p:stCondLst>
                                  <p:childTnLst>
                                    <p:set>
                                      <p:cBhvr>
                                        <p:cTn id="47" dur="1" fill="hold">
                                          <p:stCondLst>
                                            <p:cond delay="0"/>
                                          </p:stCondLst>
                                        </p:cTn>
                                        <p:tgtEl>
                                          <p:spTgt spid="17451"/>
                                        </p:tgtEl>
                                        <p:attrNameLst>
                                          <p:attrName>style.visibility</p:attrName>
                                        </p:attrNameLst>
                                      </p:cBhvr>
                                      <p:to>
                                        <p:strVal val="visible"/>
                                      </p:to>
                                    </p:set>
                                    <p:animEffect transition="in" filter="checkerboard(across)">
                                      <p:cBhvr>
                                        <p:cTn id="48" dur="500"/>
                                        <p:tgtEl>
                                          <p:spTgt spid="1745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4" presetClass="exit" presetSubtype="10" fill="hold" grpId="1" nodeType="clickEffect">
                                  <p:stCondLst>
                                    <p:cond delay="0"/>
                                  </p:stCondLst>
                                  <p:childTnLst>
                                    <p:animEffect transition="out" filter="randombar(horizontal)">
                                      <p:cBhvr>
                                        <p:cTn id="52" dur="500"/>
                                        <p:tgtEl>
                                          <p:spTgt spid="17448"/>
                                        </p:tgtEl>
                                      </p:cBhvr>
                                    </p:animEffect>
                                    <p:set>
                                      <p:cBhvr>
                                        <p:cTn id="53" dur="1" fill="hold">
                                          <p:stCondLst>
                                            <p:cond delay="499"/>
                                          </p:stCondLst>
                                        </p:cTn>
                                        <p:tgtEl>
                                          <p:spTgt spid="17448"/>
                                        </p:tgtEl>
                                        <p:attrNameLst>
                                          <p:attrName>style.visibility</p:attrName>
                                        </p:attrNameLst>
                                      </p:cBhvr>
                                      <p:to>
                                        <p:strVal val="hidden"/>
                                      </p:to>
                                    </p:set>
                                  </p:childTnLst>
                                </p:cTn>
                              </p:par>
                              <p:par>
                                <p:cTn id="54" presetID="14" presetClass="exit" presetSubtype="10" fill="hold" grpId="1" nodeType="withEffect">
                                  <p:stCondLst>
                                    <p:cond delay="0"/>
                                  </p:stCondLst>
                                  <p:childTnLst>
                                    <p:animEffect transition="out" filter="randombar(horizontal)">
                                      <p:cBhvr>
                                        <p:cTn id="55" dur="500"/>
                                        <p:tgtEl>
                                          <p:spTgt spid="17449"/>
                                        </p:tgtEl>
                                      </p:cBhvr>
                                    </p:animEffect>
                                    <p:set>
                                      <p:cBhvr>
                                        <p:cTn id="56" dur="1" fill="hold">
                                          <p:stCondLst>
                                            <p:cond delay="499"/>
                                          </p:stCondLst>
                                        </p:cTn>
                                        <p:tgtEl>
                                          <p:spTgt spid="17449"/>
                                        </p:tgtEl>
                                        <p:attrNameLst>
                                          <p:attrName>style.visibility</p:attrName>
                                        </p:attrNameLst>
                                      </p:cBhvr>
                                      <p:to>
                                        <p:strVal val="hidden"/>
                                      </p:to>
                                    </p:set>
                                  </p:childTnLst>
                                </p:cTn>
                              </p:par>
                              <p:par>
                                <p:cTn id="57" presetID="14" presetClass="exit" presetSubtype="10" fill="hold" grpId="0" nodeType="withEffect">
                                  <p:stCondLst>
                                    <p:cond delay="0"/>
                                  </p:stCondLst>
                                  <p:childTnLst>
                                    <p:animEffect transition="out" filter="randombar(horizontal)">
                                      <p:cBhvr>
                                        <p:cTn id="58" dur="500"/>
                                        <p:tgtEl>
                                          <p:spTgt spid="17447"/>
                                        </p:tgtEl>
                                      </p:cBhvr>
                                    </p:animEffect>
                                    <p:set>
                                      <p:cBhvr>
                                        <p:cTn id="59" dur="1" fill="hold">
                                          <p:stCondLst>
                                            <p:cond delay="499"/>
                                          </p:stCondLst>
                                        </p:cTn>
                                        <p:tgtEl>
                                          <p:spTgt spid="17447"/>
                                        </p:tgtEl>
                                        <p:attrNameLst>
                                          <p:attrName>style.visibility</p:attrName>
                                        </p:attrNameLst>
                                      </p:cBhvr>
                                      <p:to>
                                        <p:strVal val="hidden"/>
                                      </p:to>
                                    </p:set>
                                  </p:childTnLst>
                                </p:cTn>
                              </p:par>
                            </p:childTnLst>
                          </p:cTn>
                        </p:par>
                        <p:par>
                          <p:cTn id="60" fill="hold" nodeType="afterGroup">
                            <p:stCondLst>
                              <p:cond delay="500"/>
                            </p:stCondLst>
                            <p:childTnLst>
                              <p:par>
                                <p:cTn id="61" presetID="3" presetClass="exit" presetSubtype="10" fill="hold" grpId="1" nodeType="afterEffect">
                                  <p:stCondLst>
                                    <p:cond delay="0"/>
                                  </p:stCondLst>
                                  <p:childTnLst>
                                    <p:animEffect transition="out" filter="blinds(horizontal)">
                                      <p:cBhvr>
                                        <p:cTn id="62" dur="500"/>
                                        <p:tgtEl>
                                          <p:spTgt spid="17415"/>
                                        </p:tgtEl>
                                      </p:cBhvr>
                                    </p:animEffect>
                                    <p:set>
                                      <p:cBhvr>
                                        <p:cTn id="63" dur="1" fill="hold">
                                          <p:stCondLst>
                                            <p:cond delay="499"/>
                                          </p:stCondLst>
                                        </p:cTn>
                                        <p:tgtEl>
                                          <p:spTgt spid="17415"/>
                                        </p:tgtEl>
                                        <p:attrNameLst>
                                          <p:attrName>style.visibility</p:attrName>
                                        </p:attrNameLst>
                                      </p:cBhvr>
                                      <p:to>
                                        <p:strVal val="hidden"/>
                                      </p:to>
                                    </p:set>
                                  </p:childTnLst>
                                </p:cTn>
                              </p:par>
                              <p:par>
                                <p:cTn id="64" presetID="3" presetClass="exit" presetSubtype="10" fill="hold" grpId="1" nodeType="withEffect">
                                  <p:stCondLst>
                                    <p:cond delay="0"/>
                                  </p:stCondLst>
                                  <p:childTnLst>
                                    <p:animEffect transition="out" filter="blinds(horizontal)">
                                      <p:cBhvr>
                                        <p:cTn id="65" dur="500"/>
                                        <p:tgtEl>
                                          <p:spTgt spid="17417"/>
                                        </p:tgtEl>
                                      </p:cBhvr>
                                    </p:animEffect>
                                    <p:set>
                                      <p:cBhvr>
                                        <p:cTn id="66" dur="1" fill="hold">
                                          <p:stCondLst>
                                            <p:cond delay="499"/>
                                          </p:stCondLst>
                                        </p:cTn>
                                        <p:tgtEl>
                                          <p:spTgt spid="17417"/>
                                        </p:tgtEl>
                                        <p:attrNameLst>
                                          <p:attrName>style.visibility</p:attrName>
                                        </p:attrNameLst>
                                      </p:cBhvr>
                                      <p:to>
                                        <p:strVal val="hidden"/>
                                      </p:to>
                                    </p:set>
                                  </p:childTnLst>
                                </p:cTn>
                              </p:par>
                              <p:par>
                                <p:cTn id="67" presetID="3" presetClass="exit" presetSubtype="10" fill="hold" grpId="1" nodeType="withEffect">
                                  <p:stCondLst>
                                    <p:cond delay="0"/>
                                  </p:stCondLst>
                                  <p:childTnLst>
                                    <p:animEffect transition="out" filter="blinds(horizontal)">
                                      <p:cBhvr>
                                        <p:cTn id="68" dur="500"/>
                                        <p:tgtEl>
                                          <p:spTgt spid="17418"/>
                                        </p:tgtEl>
                                      </p:cBhvr>
                                    </p:animEffect>
                                    <p:set>
                                      <p:cBhvr>
                                        <p:cTn id="69" dur="1" fill="hold">
                                          <p:stCondLst>
                                            <p:cond delay="499"/>
                                          </p:stCondLst>
                                        </p:cTn>
                                        <p:tgtEl>
                                          <p:spTgt spid="17418"/>
                                        </p:tgtEl>
                                        <p:attrNameLst>
                                          <p:attrName>style.visibility</p:attrName>
                                        </p:attrNameLst>
                                      </p:cBhvr>
                                      <p:to>
                                        <p:strVal val="hidden"/>
                                      </p:to>
                                    </p:set>
                                  </p:childTnLst>
                                </p:cTn>
                              </p:par>
                              <p:par>
                                <p:cTn id="70" presetID="3" presetClass="exit" presetSubtype="10" fill="hold" grpId="1" nodeType="withEffect">
                                  <p:stCondLst>
                                    <p:cond delay="0"/>
                                  </p:stCondLst>
                                  <p:childTnLst>
                                    <p:animEffect transition="out" filter="blinds(horizontal)">
                                      <p:cBhvr>
                                        <p:cTn id="71" dur="500"/>
                                        <p:tgtEl>
                                          <p:spTgt spid="17416"/>
                                        </p:tgtEl>
                                      </p:cBhvr>
                                    </p:animEffect>
                                    <p:set>
                                      <p:cBhvr>
                                        <p:cTn id="72" dur="1" fill="hold">
                                          <p:stCondLst>
                                            <p:cond delay="499"/>
                                          </p:stCondLst>
                                        </p:cTn>
                                        <p:tgtEl>
                                          <p:spTgt spid="17416"/>
                                        </p:tgtEl>
                                        <p:attrNameLst>
                                          <p:attrName>style.visibility</p:attrName>
                                        </p:attrNameLst>
                                      </p:cBhvr>
                                      <p:to>
                                        <p:strVal val="hidden"/>
                                      </p:to>
                                    </p:set>
                                  </p:childTnLst>
                                </p:cTn>
                              </p:par>
                            </p:childTnLst>
                          </p:cTn>
                        </p:par>
                        <p:par>
                          <p:cTn id="73" fill="hold" nodeType="afterGroup">
                            <p:stCondLst>
                              <p:cond delay="1000"/>
                            </p:stCondLst>
                            <p:childTnLst>
                              <p:par>
                                <p:cTn id="74" presetID="4" presetClass="exit" presetSubtype="16" fill="hold" grpId="1" nodeType="afterEffect">
                                  <p:stCondLst>
                                    <p:cond delay="0"/>
                                  </p:stCondLst>
                                  <p:childTnLst>
                                    <p:animEffect transition="out" filter="box(in)">
                                      <p:cBhvr>
                                        <p:cTn id="75" dur="500"/>
                                        <p:tgtEl>
                                          <p:spTgt spid="17451"/>
                                        </p:tgtEl>
                                      </p:cBhvr>
                                    </p:animEffect>
                                    <p:set>
                                      <p:cBhvr>
                                        <p:cTn id="76" dur="1" fill="hold">
                                          <p:stCondLst>
                                            <p:cond delay="499"/>
                                          </p:stCondLst>
                                        </p:cTn>
                                        <p:tgtEl>
                                          <p:spTgt spid="17451"/>
                                        </p:tgtEl>
                                        <p:attrNameLst>
                                          <p:attrName>style.visibility</p:attrName>
                                        </p:attrNameLst>
                                      </p:cBhvr>
                                      <p:to>
                                        <p:strVal val="hidden"/>
                                      </p:to>
                                    </p:set>
                                  </p:childTnLst>
                                </p:cTn>
                              </p:par>
                            </p:childTnLst>
                          </p:cTn>
                        </p:par>
                        <p:par>
                          <p:cTn id="77" fill="hold" nodeType="afterGroup">
                            <p:stCondLst>
                              <p:cond delay="1500"/>
                            </p:stCondLst>
                            <p:childTnLst>
                              <p:par>
                                <p:cTn id="78" presetID="13" presetClass="entr" presetSubtype="16" fill="hold" nodeType="afterEffect">
                                  <p:stCondLst>
                                    <p:cond delay="0"/>
                                  </p:stCondLst>
                                  <p:childTnLst>
                                    <p:set>
                                      <p:cBhvr>
                                        <p:cTn id="79" dur="1" fill="hold">
                                          <p:stCondLst>
                                            <p:cond delay="0"/>
                                          </p:stCondLst>
                                        </p:cTn>
                                        <p:tgtEl>
                                          <p:spTgt spid="17440"/>
                                        </p:tgtEl>
                                        <p:attrNameLst>
                                          <p:attrName>style.visibility</p:attrName>
                                        </p:attrNameLst>
                                      </p:cBhvr>
                                      <p:to>
                                        <p:strVal val="visible"/>
                                      </p:to>
                                    </p:set>
                                    <p:animEffect transition="in" filter="plus(in)">
                                      <p:cBhvr>
                                        <p:cTn id="80" dur="2000"/>
                                        <p:tgtEl>
                                          <p:spTgt spid="17440"/>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5" presetClass="exit" presetSubtype="10" fill="hold" nodeType="clickEffect">
                                  <p:stCondLst>
                                    <p:cond delay="0"/>
                                  </p:stCondLst>
                                  <p:childTnLst>
                                    <p:animEffect transition="out" filter="checkerboard(across)">
                                      <p:cBhvr>
                                        <p:cTn id="84" dur="500"/>
                                        <p:tgtEl>
                                          <p:spTgt spid="17440"/>
                                        </p:tgtEl>
                                      </p:cBhvr>
                                    </p:animEffect>
                                    <p:set>
                                      <p:cBhvr>
                                        <p:cTn id="85" dur="1" fill="hold">
                                          <p:stCondLst>
                                            <p:cond delay="499"/>
                                          </p:stCondLst>
                                        </p:cTn>
                                        <p:tgtEl>
                                          <p:spTgt spid="17440"/>
                                        </p:tgtEl>
                                        <p:attrNameLst>
                                          <p:attrName>style.visibility</p:attrName>
                                        </p:attrNameLst>
                                      </p:cBhvr>
                                      <p:to>
                                        <p:strVal val="hidden"/>
                                      </p:to>
                                    </p:set>
                                  </p:childTnLst>
                                </p:cTn>
                              </p:par>
                            </p:childTnLst>
                          </p:cTn>
                        </p:par>
                        <p:par>
                          <p:cTn id="86" fill="hold" nodeType="afterGroup">
                            <p:stCondLst>
                              <p:cond delay="500"/>
                            </p:stCondLst>
                            <p:childTnLst>
                              <p:par>
                                <p:cTn id="87" presetID="13" presetClass="entr" presetSubtype="16" fill="hold" grpId="2" nodeType="afterEffect">
                                  <p:stCondLst>
                                    <p:cond delay="0"/>
                                  </p:stCondLst>
                                  <p:childTnLst>
                                    <p:set>
                                      <p:cBhvr>
                                        <p:cTn id="88" dur="1" fill="hold">
                                          <p:stCondLst>
                                            <p:cond delay="0"/>
                                          </p:stCondLst>
                                        </p:cTn>
                                        <p:tgtEl>
                                          <p:spTgt spid="17418"/>
                                        </p:tgtEl>
                                        <p:attrNameLst>
                                          <p:attrName>style.visibility</p:attrName>
                                        </p:attrNameLst>
                                      </p:cBhvr>
                                      <p:to>
                                        <p:strVal val="visible"/>
                                      </p:to>
                                    </p:set>
                                    <p:animEffect transition="in" filter="plus(in)">
                                      <p:cBhvr>
                                        <p:cTn id="89" dur="500"/>
                                        <p:tgtEl>
                                          <p:spTgt spid="17418"/>
                                        </p:tgtEl>
                                      </p:cBhvr>
                                    </p:animEffect>
                                  </p:childTnLst>
                                </p:cTn>
                              </p:par>
                            </p:childTnLst>
                          </p:cTn>
                        </p:par>
                        <p:par>
                          <p:cTn id="90" fill="hold" nodeType="afterGroup">
                            <p:stCondLst>
                              <p:cond delay="1000"/>
                            </p:stCondLst>
                            <p:childTnLst>
                              <p:par>
                                <p:cTn id="91" presetID="13" presetClass="entr" presetSubtype="16" fill="hold" grpId="2" nodeType="afterEffect">
                                  <p:stCondLst>
                                    <p:cond delay="0"/>
                                  </p:stCondLst>
                                  <p:childTnLst>
                                    <p:set>
                                      <p:cBhvr>
                                        <p:cTn id="92" dur="1" fill="hold">
                                          <p:stCondLst>
                                            <p:cond delay="0"/>
                                          </p:stCondLst>
                                        </p:cTn>
                                        <p:tgtEl>
                                          <p:spTgt spid="17417"/>
                                        </p:tgtEl>
                                        <p:attrNameLst>
                                          <p:attrName>style.visibility</p:attrName>
                                        </p:attrNameLst>
                                      </p:cBhvr>
                                      <p:to>
                                        <p:strVal val="visible"/>
                                      </p:to>
                                    </p:set>
                                    <p:animEffect transition="in" filter="plus(in)">
                                      <p:cBhvr>
                                        <p:cTn id="93" dur="500"/>
                                        <p:tgtEl>
                                          <p:spTgt spid="17417"/>
                                        </p:tgtEl>
                                      </p:cBhvr>
                                    </p:animEffect>
                                  </p:childTnLst>
                                </p:cTn>
                              </p:par>
                            </p:childTnLst>
                          </p:cTn>
                        </p:par>
                        <p:par>
                          <p:cTn id="94" fill="hold" nodeType="afterGroup">
                            <p:stCondLst>
                              <p:cond delay="1500"/>
                            </p:stCondLst>
                            <p:childTnLst>
                              <p:par>
                                <p:cTn id="95" presetID="13" presetClass="entr" presetSubtype="16" fill="hold" grpId="2" nodeType="afterEffect">
                                  <p:stCondLst>
                                    <p:cond delay="0"/>
                                  </p:stCondLst>
                                  <p:childTnLst>
                                    <p:set>
                                      <p:cBhvr>
                                        <p:cTn id="96" dur="1" fill="hold">
                                          <p:stCondLst>
                                            <p:cond delay="0"/>
                                          </p:stCondLst>
                                        </p:cTn>
                                        <p:tgtEl>
                                          <p:spTgt spid="17416"/>
                                        </p:tgtEl>
                                        <p:attrNameLst>
                                          <p:attrName>style.visibility</p:attrName>
                                        </p:attrNameLst>
                                      </p:cBhvr>
                                      <p:to>
                                        <p:strVal val="visible"/>
                                      </p:to>
                                    </p:set>
                                    <p:animEffect transition="in" filter="plus(in)">
                                      <p:cBhvr>
                                        <p:cTn id="97" dur="500"/>
                                        <p:tgtEl>
                                          <p:spTgt spid="17416"/>
                                        </p:tgtEl>
                                      </p:cBhvr>
                                    </p:animEffect>
                                  </p:childTnLst>
                                </p:cTn>
                              </p:par>
                            </p:childTnLst>
                          </p:cTn>
                        </p:par>
                        <p:par>
                          <p:cTn id="98" fill="hold" nodeType="afterGroup">
                            <p:stCondLst>
                              <p:cond delay="2000"/>
                            </p:stCondLst>
                            <p:childTnLst>
                              <p:par>
                                <p:cTn id="99" presetID="13" presetClass="entr" presetSubtype="16" fill="hold" grpId="2" nodeType="afterEffect">
                                  <p:stCondLst>
                                    <p:cond delay="0"/>
                                  </p:stCondLst>
                                  <p:childTnLst>
                                    <p:set>
                                      <p:cBhvr>
                                        <p:cTn id="100" dur="1" fill="hold">
                                          <p:stCondLst>
                                            <p:cond delay="0"/>
                                          </p:stCondLst>
                                        </p:cTn>
                                        <p:tgtEl>
                                          <p:spTgt spid="17415"/>
                                        </p:tgtEl>
                                        <p:attrNameLst>
                                          <p:attrName>style.visibility</p:attrName>
                                        </p:attrNameLst>
                                      </p:cBhvr>
                                      <p:to>
                                        <p:strVal val="visible"/>
                                      </p:to>
                                    </p:set>
                                    <p:animEffect transition="in" filter="plus(in)">
                                      <p:cBhvr>
                                        <p:cTn id="101" dur="500"/>
                                        <p:tgtEl>
                                          <p:spTgt spid="17415"/>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8" presetClass="entr" presetSubtype="12" fill="hold" grpId="0" nodeType="clickEffect">
                                  <p:stCondLst>
                                    <p:cond delay="0"/>
                                  </p:stCondLst>
                                  <p:childTnLst>
                                    <p:set>
                                      <p:cBhvr>
                                        <p:cTn id="105" dur="1" fill="hold">
                                          <p:stCondLst>
                                            <p:cond delay="0"/>
                                          </p:stCondLst>
                                        </p:cTn>
                                        <p:tgtEl>
                                          <p:spTgt spid="17419"/>
                                        </p:tgtEl>
                                        <p:attrNameLst>
                                          <p:attrName>style.visibility</p:attrName>
                                        </p:attrNameLst>
                                      </p:cBhvr>
                                      <p:to>
                                        <p:strVal val="visible"/>
                                      </p:to>
                                    </p:set>
                                    <p:animEffect transition="in" filter="strips(downLeft)">
                                      <p:cBhvr>
                                        <p:cTn id="106" dur="500"/>
                                        <p:tgtEl>
                                          <p:spTgt spid="17419"/>
                                        </p:tgtEl>
                                      </p:cBhvr>
                                    </p:animEffect>
                                  </p:childTnLst>
                                </p:cTn>
                              </p:par>
                              <p:par>
                                <p:cTn id="107" presetID="18" presetClass="entr" presetSubtype="12" fill="hold" grpId="0" nodeType="withEffect">
                                  <p:stCondLst>
                                    <p:cond delay="0"/>
                                  </p:stCondLst>
                                  <p:childTnLst>
                                    <p:set>
                                      <p:cBhvr>
                                        <p:cTn id="108" dur="1" fill="hold">
                                          <p:stCondLst>
                                            <p:cond delay="0"/>
                                          </p:stCondLst>
                                        </p:cTn>
                                        <p:tgtEl>
                                          <p:spTgt spid="17428"/>
                                        </p:tgtEl>
                                        <p:attrNameLst>
                                          <p:attrName>style.visibility</p:attrName>
                                        </p:attrNameLst>
                                      </p:cBhvr>
                                      <p:to>
                                        <p:strVal val="visible"/>
                                      </p:to>
                                    </p:set>
                                    <p:animEffect transition="in" filter="strips(downLeft)">
                                      <p:cBhvr>
                                        <p:cTn id="109" dur="500"/>
                                        <p:tgtEl>
                                          <p:spTgt spid="17428"/>
                                        </p:tgtEl>
                                      </p:cBhvr>
                                    </p:animEffect>
                                  </p:childTnLst>
                                </p:cTn>
                              </p:par>
                              <p:par>
                                <p:cTn id="110" presetID="18" presetClass="entr" presetSubtype="12" fill="hold" grpId="0" nodeType="withEffect">
                                  <p:stCondLst>
                                    <p:cond delay="0"/>
                                  </p:stCondLst>
                                  <p:childTnLst>
                                    <p:set>
                                      <p:cBhvr>
                                        <p:cTn id="111" dur="1" fill="hold">
                                          <p:stCondLst>
                                            <p:cond delay="0"/>
                                          </p:stCondLst>
                                        </p:cTn>
                                        <p:tgtEl>
                                          <p:spTgt spid="17427"/>
                                        </p:tgtEl>
                                        <p:attrNameLst>
                                          <p:attrName>style.visibility</p:attrName>
                                        </p:attrNameLst>
                                      </p:cBhvr>
                                      <p:to>
                                        <p:strVal val="visible"/>
                                      </p:to>
                                    </p:set>
                                    <p:animEffect transition="in" filter="strips(downLeft)">
                                      <p:cBhvr>
                                        <p:cTn id="112" dur="500"/>
                                        <p:tgtEl>
                                          <p:spTgt spid="17427"/>
                                        </p:tgtEl>
                                      </p:cBhvr>
                                    </p:animEffect>
                                  </p:childTnLst>
                                </p:cTn>
                              </p:par>
                              <p:par>
                                <p:cTn id="113" presetID="18" presetClass="entr" presetSubtype="12" fill="hold" grpId="0" nodeType="withEffect">
                                  <p:stCondLst>
                                    <p:cond delay="0"/>
                                  </p:stCondLst>
                                  <p:childTnLst>
                                    <p:set>
                                      <p:cBhvr>
                                        <p:cTn id="114" dur="1" fill="hold">
                                          <p:stCondLst>
                                            <p:cond delay="0"/>
                                          </p:stCondLst>
                                        </p:cTn>
                                        <p:tgtEl>
                                          <p:spTgt spid="17426"/>
                                        </p:tgtEl>
                                        <p:attrNameLst>
                                          <p:attrName>style.visibility</p:attrName>
                                        </p:attrNameLst>
                                      </p:cBhvr>
                                      <p:to>
                                        <p:strVal val="visible"/>
                                      </p:to>
                                    </p:set>
                                    <p:animEffect transition="in" filter="strips(downLeft)">
                                      <p:cBhvr>
                                        <p:cTn id="115" dur="500"/>
                                        <p:tgtEl>
                                          <p:spTgt spid="17426"/>
                                        </p:tgtEl>
                                      </p:cBhvr>
                                    </p:animEffect>
                                  </p:childTnLst>
                                </p:cTn>
                              </p:par>
                            </p:childTnLst>
                          </p:cTn>
                        </p:par>
                        <p:par>
                          <p:cTn id="116" fill="hold" nodeType="afterGroup">
                            <p:stCondLst>
                              <p:cond delay="500"/>
                            </p:stCondLst>
                            <p:childTnLst>
                              <p:par>
                                <p:cTn id="117" presetID="53" presetClass="entr" presetSubtype="0" fill="hold" grpId="0" nodeType="afterEffect">
                                  <p:stCondLst>
                                    <p:cond delay="0"/>
                                  </p:stCondLst>
                                  <p:childTnLst>
                                    <p:set>
                                      <p:cBhvr>
                                        <p:cTn id="118" dur="1" fill="hold">
                                          <p:stCondLst>
                                            <p:cond delay="0"/>
                                          </p:stCondLst>
                                        </p:cTn>
                                        <p:tgtEl>
                                          <p:spTgt spid="17434"/>
                                        </p:tgtEl>
                                        <p:attrNameLst>
                                          <p:attrName>style.visibility</p:attrName>
                                        </p:attrNameLst>
                                      </p:cBhvr>
                                      <p:to>
                                        <p:strVal val="visible"/>
                                      </p:to>
                                    </p:set>
                                    <p:anim calcmode="lin" valueType="num">
                                      <p:cBhvr>
                                        <p:cTn id="119" dur="500" fill="hold"/>
                                        <p:tgtEl>
                                          <p:spTgt spid="17434"/>
                                        </p:tgtEl>
                                        <p:attrNameLst>
                                          <p:attrName>ppt_w</p:attrName>
                                        </p:attrNameLst>
                                      </p:cBhvr>
                                      <p:tavLst>
                                        <p:tav tm="0">
                                          <p:val>
                                            <p:fltVal val="0"/>
                                          </p:val>
                                        </p:tav>
                                        <p:tav tm="100000">
                                          <p:val>
                                            <p:strVal val="#ppt_w"/>
                                          </p:val>
                                        </p:tav>
                                      </p:tavLst>
                                    </p:anim>
                                    <p:anim calcmode="lin" valueType="num">
                                      <p:cBhvr>
                                        <p:cTn id="120" dur="500" fill="hold"/>
                                        <p:tgtEl>
                                          <p:spTgt spid="17434"/>
                                        </p:tgtEl>
                                        <p:attrNameLst>
                                          <p:attrName>ppt_h</p:attrName>
                                        </p:attrNameLst>
                                      </p:cBhvr>
                                      <p:tavLst>
                                        <p:tav tm="0">
                                          <p:val>
                                            <p:fltVal val="0"/>
                                          </p:val>
                                        </p:tav>
                                        <p:tav tm="100000">
                                          <p:val>
                                            <p:strVal val="#ppt_h"/>
                                          </p:val>
                                        </p:tav>
                                      </p:tavLst>
                                    </p:anim>
                                    <p:animEffect transition="in" filter="fade">
                                      <p:cBhvr>
                                        <p:cTn id="121" dur="500"/>
                                        <p:tgtEl>
                                          <p:spTgt spid="17434"/>
                                        </p:tgtEl>
                                      </p:cBhvr>
                                    </p:animEffect>
                                  </p:childTnLst>
                                </p:cTn>
                              </p:par>
                              <p:par>
                                <p:cTn id="122" presetID="53" presetClass="entr" presetSubtype="0" fill="hold" grpId="0" nodeType="withEffect">
                                  <p:stCondLst>
                                    <p:cond delay="0"/>
                                  </p:stCondLst>
                                  <p:childTnLst>
                                    <p:set>
                                      <p:cBhvr>
                                        <p:cTn id="123" dur="1" fill="hold">
                                          <p:stCondLst>
                                            <p:cond delay="0"/>
                                          </p:stCondLst>
                                        </p:cTn>
                                        <p:tgtEl>
                                          <p:spTgt spid="17422"/>
                                        </p:tgtEl>
                                        <p:attrNameLst>
                                          <p:attrName>style.visibility</p:attrName>
                                        </p:attrNameLst>
                                      </p:cBhvr>
                                      <p:to>
                                        <p:strVal val="visible"/>
                                      </p:to>
                                    </p:set>
                                    <p:anim calcmode="lin" valueType="num">
                                      <p:cBhvr>
                                        <p:cTn id="124" dur="500" fill="hold"/>
                                        <p:tgtEl>
                                          <p:spTgt spid="17422"/>
                                        </p:tgtEl>
                                        <p:attrNameLst>
                                          <p:attrName>ppt_w</p:attrName>
                                        </p:attrNameLst>
                                      </p:cBhvr>
                                      <p:tavLst>
                                        <p:tav tm="0">
                                          <p:val>
                                            <p:fltVal val="0"/>
                                          </p:val>
                                        </p:tav>
                                        <p:tav tm="100000">
                                          <p:val>
                                            <p:strVal val="#ppt_w"/>
                                          </p:val>
                                        </p:tav>
                                      </p:tavLst>
                                    </p:anim>
                                    <p:anim calcmode="lin" valueType="num">
                                      <p:cBhvr>
                                        <p:cTn id="125" dur="500" fill="hold"/>
                                        <p:tgtEl>
                                          <p:spTgt spid="17422"/>
                                        </p:tgtEl>
                                        <p:attrNameLst>
                                          <p:attrName>ppt_h</p:attrName>
                                        </p:attrNameLst>
                                      </p:cBhvr>
                                      <p:tavLst>
                                        <p:tav tm="0">
                                          <p:val>
                                            <p:fltVal val="0"/>
                                          </p:val>
                                        </p:tav>
                                        <p:tav tm="100000">
                                          <p:val>
                                            <p:strVal val="#ppt_h"/>
                                          </p:val>
                                        </p:tav>
                                      </p:tavLst>
                                    </p:anim>
                                    <p:animEffect transition="in" filter="fade">
                                      <p:cBhvr>
                                        <p:cTn id="126" dur="500"/>
                                        <p:tgtEl>
                                          <p:spTgt spid="17422"/>
                                        </p:tgtEl>
                                      </p:cBhvr>
                                    </p:animEffect>
                                  </p:childTnLst>
                                </p:cTn>
                              </p:par>
                              <p:par>
                                <p:cTn id="127" presetID="53" presetClass="entr" presetSubtype="0" fill="hold" grpId="0" nodeType="withEffect">
                                  <p:stCondLst>
                                    <p:cond delay="0"/>
                                  </p:stCondLst>
                                  <p:childTnLst>
                                    <p:set>
                                      <p:cBhvr>
                                        <p:cTn id="128" dur="1" fill="hold">
                                          <p:stCondLst>
                                            <p:cond delay="0"/>
                                          </p:stCondLst>
                                        </p:cTn>
                                        <p:tgtEl>
                                          <p:spTgt spid="17431"/>
                                        </p:tgtEl>
                                        <p:attrNameLst>
                                          <p:attrName>style.visibility</p:attrName>
                                        </p:attrNameLst>
                                      </p:cBhvr>
                                      <p:to>
                                        <p:strVal val="visible"/>
                                      </p:to>
                                    </p:set>
                                    <p:anim calcmode="lin" valueType="num">
                                      <p:cBhvr>
                                        <p:cTn id="129" dur="500" fill="hold"/>
                                        <p:tgtEl>
                                          <p:spTgt spid="17431"/>
                                        </p:tgtEl>
                                        <p:attrNameLst>
                                          <p:attrName>ppt_w</p:attrName>
                                        </p:attrNameLst>
                                      </p:cBhvr>
                                      <p:tavLst>
                                        <p:tav tm="0">
                                          <p:val>
                                            <p:fltVal val="0"/>
                                          </p:val>
                                        </p:tav>
                                        <p:tav tm="100000">
                                          <p:val>
                                            <p:strVal val="#ppt_w"/>
                                          </p:val>
                                        </p:tav>
                                      </p:tavLst>
                                    </p:anim>
                                    <p:anim calcmode="lin" valueType="num">
                                      <p:cBhvr>
                                        <p:cTn id="130" dur="500" fill="hold"/>
                                        <p:tgtEl>
                                          <p:spTgt spid="17431"/>
                                        </p:tgtEl>
                                        <p:attrNameLst>
                                          <p:attrName>ppt_h</p:attrName>
                                        </p:attrNameLst>
                                      </p:cBhvr>
                                      <p:tavLst>
                                        <p:tav tm="0">
                                          <p:val>
                                            <p:fltVal val="0"/>
                                          </p:val>
                                        </p:tav>
                                        <p:tav tm="100000">
                                          <p:val>
                                            <p:strVal val="#ppt_h"/>
                                          </p:val>
                                        </p:tav>
                                      </p:tavLst>
                                    </p:anim>
                                    <p:animEffect transition="in" filter="fade">
                                      <p:cBhvr>
                                        <p:cTn id="131" dur="500"/>
                                        <p:tgtEl>
                                          <p:spTgt spid="17431"/>
                                        </p:tgtEl>
                                      </p:cBhvr>
                                    </p:animEffect>
                                  </p:childTnLst>
                                </p:cTn>
                              </p:par>
                              <p:par>
                                <p:cTn id="132" presetID="53" presetClass="entr" presetSubtype="0" fill="hold" grpId="0" nodeType="withEffect">
                                  <p:stCondLst>
                                    <p:cond delay="0"/>
                                  </p:stCondLst>
                                  <p:childTnLst>
                                    <p:set>
                                      <p:cBhvr>
                                        <p:cTn id="133" dur="1" fill="hold">
                                          <p:stCondLst>
                                            <p:cond delay="0"/>
                                          </p:stCondLst>
                                        </p:cTn>
                                        <p:tgtEl>
                                          <p:spTgt spid="17432"/>
                                        </p:tgtEl>
                                        <p:attrNameLst>
                                          <p:attrName>style.visibility</p:attrName>
                                        </p:attrNameLst>
                                      </p:cBhvr>
                                      <p:to>
                                        <p:strVal val="visible"/>
                                      </p:to>
                                    </p:set>
                                    <p:anim calcmode="lin" valueType="num">
                                      <p:cBhvr>
                                        <p:cTn id="134" dur="500" fill="hold"/>
                                        <p:tgtEl>
                                          <p:spTgt spid="17432"/>
                                        </p:tgtEl>
                                        <p:attrNameLst>
                                          <p:attrName>ppt_w</p:attrName>
                                        </p:attrNameLst>
                                      </p:cBhvr>
                                      <p:tavLst>
                                        <p:tav tm="0">
                                          <p:val>
                                            <p:fltVal val="0"/>
                                          </p:val>
                                        </p:tav>
                                        <p:tav tm="100000">
                                          <p:val>
                                            <p:strVal val="#ppt_w"/>
                                          </p:val>
                                        </p:tav>
                                      </p:tavLst>
                                    </p:anim>
                                    <p:anim calcmode="lin" valueType="num">
                                      <p:cBhvr>
                                        <p:cTn id="135" dur="500" fill="hold"/>
                                        <p:tgtEl>
                                          <p:spTgt spid="17432"/>
                                        </p:tgtEl>
                                        <p:attrNameLst>
                                          <p:attrName>ppt_h</p:attrName>
                                        </p:attrNameLst>
                                      </p:cBhvr>
                                      <p:tavLst>
                                        <p:tav tm="0">
                                          <p:val>
                                            <p:fltVal val="0"/>
                                          </p:val>
                                        </p:tav>
                                        <p:tav tm="100000">
                                          <p:val>
                                            <p:strVal val="#ppt_h"/>
                                          </p:val>
                                        </p:tav>
                                      </p:tavLst>
                                    </p:anim>
                                    <p:animEffect transition="in" filter="fade">
                                      <p:cBhvr>
                                        <p:cTn id="136" dur="500"/>
                                        <p:tgtEl>
                                          <p:spTgt spid="17432"/>
                                        </p:tgtEl>
                                      </p:cBhvr>
                                    </p:animEffect>
                                  </p:childTnLst>
                                </p:cTn>
                              </p:par>
                            </p:childTnLst>
                          </p:cTn>
                        </p:par>
                        <p:par>
                          <p:cTn id="137" fill="hold" nodeType="afterGroup">
                            <p:stCondLst>
                              <p:cond delay="1000"/>
                            </p:stCondLst>
                            <p:childTnLst>
                              <p:par>
                                <p:cTn id="138" presetID="8" presetClass="entr" presetSubtype="16" fill="hold" grpId="0" nodeType="afterEffect">
                                  <p:stCondLst>
                                    <p:cond delay="0"/>
                                  </p:stCondLst>
                                  <p:childTnLst>
                                    <p:set>
                                      <p:cBhvr>
                                        <p:cTn id="139" dur="1" fill="hold">
                                          <p:stCondLst>
                                            <p:cond delay="0"/>
                                          </p:stCondLst>
                                        </p:cTn>
                                        <p:tgtEl>
                                          <p:spTgt spid="17420"/>
                                        </p:tgtEl>
                                        <p:attrNameLst>
                                          <p:attrName>style.visibility</p:attrName>
                                        </p:attrNameLst>
                                      </p:cBhvr>
                                      <p:to>
                                        <p:strVal val="visible"/>
                                      </p:to>
                                    </p:set>
                                    <p:animEffect transition="in" filter="diamond(in)">
                                      <p:cBhvr>
                                        <p:cTn id="140" dur="2000"/>
                                        <p:tgtEl>
                                          <p:spTgt spid="17420"/>
                                        </p:tgtEl>
                                      </p:cBhvr>
                                    </p:animEffect>
                                  </p:childTnLst>
                                </p:cTn>
                              </p:par>
                              <p:par>
                                <p:cTn id="141" presetID="8" presetClass="entr" presetSubtype="16" fill="hold" grpId="0" nodeType="withEffect">
                                  <p:stCondLst>
                                    <p:cond delay="0"/>
                                  </p:stCondLst>
                                  <p:childTnLst>
                                    <p:set>
                                      <p:cBhvr>
                                        <p:cTn id="142" dur="1" fill="hold">
                                          <p:stCondLst>
                                            <p:cond delay="0"/>
                                          </p:stCondLst>
                                        </p:cTn>
                                        <p:tgtEl>
                                          <p:spTgt spid="17425"/>
                                        </p:tgtEl>
                                        <p:attrNameLst>
                                          <p:attrName>style.visibility</p:attrName>
                                        </p:attrNameLst>
                                      </p:cBhvr>
                                      <p:to>
                                        <p:strVal val="visible"/>
                                      </p:to>
                                    </p:set>
                                    <p:animEffect transition="in" filter="diamond(in)">
                                      <p:cBhvr>
                                        <p:cTn id="143" dur="2000"/>
                                        <p:tgtEl>
                                          <p:spTgt spid="17425"/>
                                        </p:tgtEl>
                                      </p:cBhvr>
                                    </p:animEffect>
                                  </p:childTnLst>
                                </p:cTn>
                              </p:par>
                              <p:par>
                                <p:cTn id="144" presetID="8" presetClass="entr" presetSubtype="16" fill="hold" grpId="0" nodeType="withEffect">
                                  <p:stCondLst>
                                    <p:cond delay="0"/>
                                  </p:stCondLst>
                                  <p:childTnLst>
                                    <p:set>
                                      <p:cBhvr>
                                        <p:cTn id="145" dur="1" fill="hold">
                                          <p:stCondLst>
                                            <p:cond delay="0"/>
                                          </p:stCondLst>
                                        </p:cTn>
                                        <p:tgtEl>
                                          <p:spTgt spid="17430"/>
                                        </p:tgtEl>
                                        <p:attrNameLst>
                                          <p:attrName>style.visibility</p:attrName>
                                        </p:attrNameLst>
                                      </p:cBhvr>
                                      <p:to>
                                        <p:strVal val="visible"/>
                                      </p:to>
                                    </p:set>
                                    <p:animEffect transition="in" filter="diamond(in)">
                                      <p:cBhvr>
                                        <p:cTn id="146" dur="2000"/>
                                        <p:tgtEl>
                                          <p:spTgt spid="17430"/>
                                        </p:tgtEl>
                                      </p:cBhvr>
                                    </p:animEffect>
                                  </p:childTnLst>
                                </p:cTn>
                              </p:par>
                            </p:childTnLst>
                          </p:cTn>
                        </p:par>
                        <p:par>
                          <p:cTn id="147" fill="hold" nodeType="afterGroup">
                            <p:stCondLst>
                              <p:cond delay="3000"/>
                            </p:stCondLst>
                            <p:childTnLst>
                              <p:par>
                                <p:cTn id="148" presetID="13" presetClass="entr" presetSubtype="16" fill="hold" grpId="0" nodeType="afterEffect">
                                  <p:stCondLst>
                                    <p:cond delay="0"/>
                                  </p:stCondLst>
                                  <p:childTnLst>
                                    <p:set>
                                      <p:cBhvr>
                                        <p:cTn id="149" dur="1" fill="hold">
                                          <p:stCondLst>
                                            <p:cond delay="0"/>
                                          </p:stCondLst>
                                        </p:cTn>
                                        <p:tgtEl>
                                          <p:spTgt spid="17437"/>
                                        </p:tgtEl>
                                        <p:attrNameLst>
                                          <p:attrName>style.visibility</p:attrName>
                                        </p:attrNameLst>
                                      </p:cBhvr>
                                      <p:to>
                                        <p:strVal val="visible"/>
                                      </p:to>
                                    </p:set>
                                    <p:animEffect transition="in" filter="plus(in)">
                                      <p:cBhvr>
                                        <p:cTn id="150" dur="2000"/>
                                        <p:tgtEl>
                                          <p:spTgt spid="17437"/>
                                        </p:tgtEl>
                                      </p:cBhvr>
                                    </p:animEffect>
                                  </p:childTnLst>
                                </p:cTn>
                              </p:par>
                              <p:par>
                                <p:cTn id="151" presetID="13" presetClass="entr" presetSubtype="16" fill="hold" grpId="0" nodeType="withEffect">
                                  <p:stCondLst>
                                    <p:cond delay="0"/>
                                  </p:stCondLst>
                                  <p:childTnLst>
                                    <p:set>
                                      <p:cBhvr>
                                        <p:cTn id="152" dur="1" fill="hold">
                                          <p:stCondLst>
                                            <p:cond delay="0"/>
                                          </p:stCondLst>
                                        </p:cTn>
                                        <p:tgtEl>
                                          <p:spTgt spid="17436"/>
                                        </p:tgtEl>
                                        <p:attrNameLst>
                                          <p:attrName>style.visibility</p:attrName>
                                        </p:attrNameLst>
                                      </p:cBhvr>
                                      <p:to>
                                        <p:strVal val="visible"/>
                                      </p:to>
                                    </p:set>
                                    <p:animEffect transition="in" filter="plus(in)">
                                      <p:cBhvr>
                                        <p:cTn id="153" dur="2000"/>
                                        <p:tgtEl>
                                          <p:spTgt spid="17436"/>
                                        </p:tgtEl>
                                      </p:cBhvr>
                                    </p:animEffect>
                                  </p:childTnLst>
                                </p:cTn>
                              </p:par>
                              <p:par>
                                <p:cTn id="154" presetID="13" presetClass="entr" presetSubtype="16" fill="hold" grpId="0" nodeType="withEffect">
                                  <p:stCondLst>
                                    <p:cond delay="0"/>
                                  </p:stCondLst>
                                  <p:childTnLst>
                                    <p:set>
                                      <p:cBhvr>
                                        <p:cTn id="155" dur="1" fill="hold">
                                          <p:stCondLst>
                                            <p:cond delay="0"/>
                                          </p:stCondLst>
                                        </p:cTn>
                                        <p:tgtEl>
                                          <p:spTgt spid="17433"/>
                                        </p:tgtEl>
                                        <p:attrNameLst>
                                          <p:attrName>style.visibility</p:attrName>
                                        </p:attrNameLst>
                                      </p:cBhvr>
                                      <p:to>
                                        <p:strVal val="visible"/>
                                      </p:to>
                                    </p:set>
                                    <p:animEffect transition="in" filter="plus(in)">
                                      <p:cBhvr>
                                        <p:cTn id="156" dur="2000"/>
                                        <p:tgtEl>
                                          <p:spTgt spid="17433"/>
                                        </p:tgtEl>
                                      </p:cBhvr>
                                    </p:animEffect>
                                  </p:childTnLst>
                                </p:cTn>
                              </p:par>
                              <p:par>
                                <p:cTn id="157" presetID="13" presetClass="entr" presetSubtype="16" fill="hold" grpId="0" nodeType="withEffect">
                                  <p:stCondLst>
                                    <p:cond delay="0"/>
                                  </p:stCondLst>
                                  <p:childTnLst>
                                    <p:set>
                                      <p:cBhvr>
                                        <p:cTn id="158" dur="1" fill="hold">
                                          <p:stCondLst>
                                            <p:cond delay="0"/>
                                          </p:stCondLst>
                                        </p:cTn>
                                        <p:tgtEl>
                                          <p:spTgt spid="17423"/>
                                        </p:tgtEl>
                                        <p:attrNameLst>
                                          <p:attrName>style.visibility</p:attrName>
                                        </p:attrNameLst>
                                      </p:cBhvr>
                                      <p:to>
                                        <p:strVal val="visible"/>
                                      </p:to>
                                    </p:set>
                                    <p:animEffect transition="in" filter="plus(in)">
                                      <p:cBhvr>
                                        <p:cTn id="159" dur="2000"/>
                                        <p:tgtEl>
                                          <p:spTgt spid="17423"/>
                                        </p:tgtEl>
                                      </p:cBhvr>
                                    </p:animEffect>
                                  </p:childTnLst>
                                </p:cTn>
                              </p:par>
                            </p:childTnLst>
                          </p:cTn>
                        </p:par>
                        <p:par>
                          <p:cTn id="160" fill="hold" nodeType="afterGroup">
                            <p:stCondLst>
                              <p:cond delay="5000"/>
                            </p:stCondLst>
                            <p:childTnLst>
                              <p:par>
                                <p:cTn id="161" presetID="4" presetClass="entr" presetSubtype="16" fill="hold" grpId="0" nodeType="afterEffect">
                                  <p:stCondLst>
                                    <p:cond delay="0"/>
                                  </p:stCondLst>
                                  <p:childTnLst>
                                    <p:set>
                                      <p:cBhvr>
                                        <p:cTn id="162" dur="1" fill="hold">
                                          <p:stCondLst>
                                            <p:cond delay="0"/>
                                          </p:stCondLst>
                                        </p:cTn>
                                        <p:tgtEl>
                                          <p:spTgt spid="17429"/>
                                        </p:tgtEl>
                                        <p:attrNameLst>
                                          <p:attrName>style.visibility</p:attrName>
                                        </p:attrNameLst>
                                      </p:cBhvr>
                                      <p:to>
                                        <p:strVal val="visible"/>
                                      </p:to>
                                    </p:set>
                                    <p:animEffect transition="in" filter="box(in)">
                                      <p:cBhvr>
                                        <p:cTn id="163" dur="500"/>
                                        <p:tgtEl>
                                          <p:spTgt spid="17429"/>
                                        </p:tgtEl>
                                      </p:cBhvr>
                                    </p:animEffect>
                                  </p:childTnLst>
                                </p:cTn>
                              </p:par>
                              <p:par>
                                <p:cTn id="164" presetID="4" presetClass="entr" presetSubtype="16" fill="hold" grpId="0" nodeType="withEffect">
                                  <p:stCondLst>
                                    <p:cond delay="0"/>
                                  </p:stCondLst>
                                  <p:childTnLst>
                                    <p:set>
                                      <p:cBhvr>
                                        <p:cTn id="165" dur="1" fill="hold">
                                          <p:stCondLst>
                                            <p:cond delay="0"/>
                                          </p:stCondLst>
                                        </p:cTn>
                                        <p:tgtEl>
                                          <p:spTgt spid="17421"/>
                                        </p:tgtEl>
                                        <p:attrNameLst>
                                          <p:attrName>style.visibility</p:attrName>
                                        </p:attrNameLst>
                                      </p:cBhvr>
                                      <p:to>
                                        <p:strVal val="visible"/>
                                      </p:to>
                                    </p:set>
                                    <p:animEffect transition="in" filter="box(in)">
                                      <p:cBhvr>
                                        <p:cTn id="166" dur="500"/>
                                        <p:tgtEl>
                                          <p:spTgt spid="17421"/>
                                        </p:tgtEl>
                                      </p:cBhvr>
                                    </p:animEffect>
                                  </p:childTnLst>
                                </p:cTn>
                              </p:par>
                            </p:childTnLst>
                          </p:cTn>
                        </p:par>
                        <p:par>
                          <p:cTn id="167" fill="hold" nodeType="afterGroup">
                            <p:stCondLst>
                              <p:cond delay="5500"/>
                            </p:stCondLst>
                            <p:childTnLst>
                              <p:par>
                                <p:cTn id="168" presetID="13" presetClass="entr" presetSubtype="16" fill="hold" grpId="0" nodeType="afterEffect">
                                  <p:stCondLst>
                                    <p:cond delay="0"/>
                                  </p:stCondLst>
                                  <p:childTnLst>
                                    <p:set>
                                      <p:cBhvr>
                                        <p:cTn id="169" dur="1" fill="hold">
                                          <p:stCondLst>
                                            <p:cond delay="0"/>
                                          </p:stCondLst>
                                        </p:cTn>
                                        <p:tgtEl>
                                          <p:spTgt spid="17438"/>
                                        </p:tgtEl>
                                        <p:attrNameLst>
                                          <p:attrName>style.visibility</p:attrName>
                                        </p:attrNameLst>
                                      </p:cBhvr>
                                      <p:to>
                                        <p:strVal val="visible"/>
                                      </p:to>
                                    </p:set>
                                    <p:animEffect transition="in" filter="plus(in)">
                                      <p:cBhvr>
                                        <p:cTn id="170" dur="2000"/>
                                        <p:tgtEl>
                                          <p:spTgt spid="17438"/>
                                        </p:tgtEl>
                                      </p:cBhvr>
                                    </p:animEffect>
                                  </p:childTnLst>
                                </p:cTn>
                              </p:par>
                              <p:par>
                                <p:cTn id="171" presetID="13" presetClass="entr" presetSubtype="16" fill="hold" grpId="0" nodeType="withEffect">
                                  <p:stCondLst>
                                    <p:cond delay="0"/>
                                  </p:stCondLst>
                                  <p:childTnLst>
                                    <p:set>
                                      <p:cBhvr>
                                        <p:cTn id="172" dur="1" fill="hold">
                                          <p:stCondLst>
                                            <p:cond delay="0"/>
                                          </p:stCondLst>
                                        </p:cTn>
                                        <p:tgtEl>
                                          <p:spTgt spid="17424"/>
                                        </p:tgtEl>
                                        <p:attrNameLst>
                                          <p:attrName>style.visibility</p:attrName>
                                        </p:attrNameLst>
                                      </p:cBhvr>
                                      <p:to>
                                        <p:strVal val="visible"/>
                                      </p:to>
                                    </p:set>
                                    <p:animEffect transition="in" filter="plus(in)">
                                      <p:cBhvr>
                                        <p:cTn id="173" dur="2000"/>
                                        <p:tgtEl>
                                          <p:spTgt spid="17424"/>
                                        </p:tgtEl>
                                      </p:cBhvr>
                                    </p:animEffect>
                                  </p:childTnLst>
                                </p:cTn>
                              </p:par>
                              <p:par>
                                <p:cTn id="174" presetID="13" presetClass="entr" presetSubtype="16" fill="hold" grpId="0" nodeType="withEffect">
                                  <p:stCondLst>
                                    <p:cond delay="0"/>
                                  </p:stCondLst>
                                  <p:childTnLst>
                                    <p:set>
                                      <p:cBhvr>
                                        <p:cTn id="175" dur="1" fill="hold">
                                          <p:stCondLst>
                                            <p:cond delay="0"/>
                                          </p:stCondLst>
                                        </p:cTn>
                                        <p:tgtEl>
                                          <p:spTgt spid="17435"/>
                                        </p:tgtEl>
                                        <p:attrNameLst>
                                          <p:attrName>style.visibility</p:attrName>
                                        </p:attrNameLst>
                                      </p:cBhvr>
                                      <p:to>
                                        <p:strVal val="visible"/>
                                      </p:to>
                                    </p:set>
                                    <p:animEffect transition="in" filter="plus(in)">
                                      <p:cBhvr>
                                        <p:cTn id="176" dur="2000"/>
                                        <p:tgtEl>
                                          <p:spTgt spid="17435"/>
                                        </p:tgtEl>
                                      </p:cBhvr>
                                    </p:animEffect>
                                  </p:childTnLst>
                                </p:cTn>
                              </p:par>
                              <p:par>
                                <p:cTn id="177" presetID="13" presetClass="entr" presetSubtype="16" fill="hold" grpId="0" nodeType="withEffect">
                                  <p:stCondLst>
                                    <p:cond delay="0"/>
                                  </p:stCondLst>
                                  <p:childTnLst>
                                    <p:set>
                                      <p:cBhvr>
                                        <p:cTn id="178" dur="1" fill="hold">
                                          <p:stCondLst>
                                            <p:cond delay="0"/>
                                          </p:stCondLst>
                                        </p:cTn>
                                        <p:tgtEl>
                                          <p:spTgt spid="17439"/>
                                        </p:tgtEl>
                                        <p:attrNameLst>
                                          <p:attrName>style.visibility</p:attrName>
                                        </p:attrNameLst>
                                      </p:cBhvr>
                                      <p:to>
                                        <p:strVal val="visible"/>
                                      </p:to>
                                    </p:set>
                                    <p:animEffect transition="in" filter="plus(in)">
                                      <p:cBhvr>
                                        <p:cTn id="179" dur="2000"/>
                                        <p:tgtEl>
                                          <p:spTgt spid="17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p:bldP spid="17411" grpId="0" animBg="1"/>
      <p:bldP spid="17412" grpId="0" animBg="1"/>
      <p:bldP spid="17413" grpId="0" animBg="1"/>
      <p:bldP spid="17414" grpId="0" animBg="1"/>
      <p:bldP spid="17415" grpId="0" animBg="1"/>
      <p:bldP spid="17415" grpId="1" animBg="1"/>
      <p:bldP spid="17415" grpId="2" animBg="1"/>
      <p:bldP spid="17416" grpId="0" animBg="1"/>
      <p:bldP spid="17416" grpId="1" animBg="1"/>
      <p:bldP spid="17416" grpId="2" animBg="1"/>
      <p:bldP spid="17417" grpId="0" animBg="1"/>
      <p:bldP spid="17417" grpId="1" animBg="1"/>
      <p:bldP spid="17417" grpId="2" animBg="1"/>
      <p:bldP spid="17418" grpId="0" animBg="1"/>
      <p:bldP spid="17418" grpId="1" animBg="1"/>
      <p:bldP spid="17418" grpId="2" animBg="1"/>
      <p:bldP spid="17419" grpId="0" animBg="1"/>
      <p:bldP spid="17420" grpId="0" animBg="1"/>
      <p:bldP spid="17421" grpId="0" animBg="1"/>
      <p:bldP spid="17422" grpId="0" animBg="1"/>
      <p:bldP spid="17423" grpId="0" animBg="1"/>
      <p:bldP spid="17424" grpId="0" animBg="1"/>
      <p:bldP spid="17425" grpId="0" animBg="1"/>
      <p:bldP spid="17426" grpId="0" animBg="1"/>
      <p:bldP spid="17427" grpId="0" animBg="1"/>
      <p:bldP spid="17428" grpId="0" animBg="1"/>
      <p:bldP spid="17429" grpId="0" animBg="1"/>
      <p:bldP spid="17430" grpId="0" animBg="1"/>
      <p:bldP spid="17431" grpId="0" animBg="1"/>
      <p:bldP spid="17432" grpId="0" animBg="1"/>
      <p:bldP spid="17433" grpId="0" animBg="1"/>
      <p:bldP spid="17434" grpId="0" animBg="1"/>
      <p:bldP spid="17435" grpId="0" animBg="1"/>
      <p:bldP spid="17436" grpId="0" animBg="1"/>
      <p:bldP spid="17437" grpId="0" animBg="1"/>
      <p:bldP spid="17438" grpId="0" animBg="1"/>
      <p:bldP spid="17439" grpId="0" animBg="1"/>
      <p:bldP spid="17447" grpId="0"/>
      <p:bldP spid="17447" grpId="1"/>
      <p:bldP spid="17448" grpId="0" animBg="1"/>
      <p:bldP spid="17448" grpId="1" animBg="1"/>
      <p:bldP spid="17449" grpId="0" animBg="1"/>
      <p:bldP spid="17449" grpId="1" animBg="1"/>
      <p:bldP spid="17451" grpId="0"/>
      <p:bldP spid="17451" grpId="1"/>
    </p:bldLst>
  </p:timing>
</p:sld>
</file>

<file path=ppt/theme/theme1.xml><?xml version="1.0" encoding="utf-8"?>
<a:theme xmlns:a="http://schemas.openxmlformats.org/drawingml/2006/main" name="Theme2">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8017</TotalTime>
  <Words>1222</Words>
  <Application>Microsoft Office PowerPoint</Application>
  <PresentationFormat>On-screen Show (4:3)</PresentationFormat>
  <Paragraphs>280</Paragraphs>
  <Slides>37</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7" baseType="lpstr">
      <vt:lpstr>.VnTime</vt:lpstr>
      <vt:lpstr>Arial</vt:lpstr>
      <vt:lpstr>Calibri</vt:lpstr>
      <vt:lpstr>Georgia</vt:lpstr>
      <vt:lpstr>Palatino Linotype</vt:lpstr>
      <vt:lpstr>Symbol</vt:lpstr>
      <vt:lpstr>Times New Roman</vt:lpstr>
      <vt:lpstr>Wingdings</vt:lpstr>
      <vt:lpstr>Theme2</vt:lpstr>
      <vt:lpstr>Equation</vt:lpstr>
      <vt:lpstr>PowerPoint Presentation</vt:lpstr>
      <vt:lpstr>CACBON</vt:lpstr>
      <vt:lpstr>Nội dung bài học</vt:lpstr>
      <vt:lpstr>I- VỊ TRÍ VÀ CẤU HÌNH ELECTRON NGUYÊN TỬ</vt:lpstr>
      <vt:lpstr>PowerPoint Presentation</vt:lpstr>
      <vt:lpstr>I- VỊ TRÍ VÀ CẤU HÌNH ELECTRON NGUYÊN TỬ</vt:lpstr>
      <vt:lpstr>II. Tính chất vật lí và ứng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 Điều chế:</vt:lpstr>
      <vt:lpstr>PowerPoint Presentation</vt:lpstr>
      <vt:lpstr>PowerPoint Presentation</vt:lpstr>
      <vt:lpstr>Hình ảnh khai thác mỏ than lộ thiên</vt:lpstr>
      <vt:lpstr>PowerPoint Presentation</vt:lpstr>
      <vt:lpstr>PowerPoint Presentation</vt:lpstr>
      <vt:lpstr>HOẠT ĐỘNG MỞ RỘNG</vt:lpstr>
      <vt:lpstr>Hoàn thành bảng bên dưới:</vt:lpstr>
      <vt:lpstr>PowerPoint Presentation</vt:lpstr>
      <vt:lpstr>PowerPoint Presentation</vt:lpstr>
      <vt:lpstr>PowerPoint Presentation</vt:lpstr>
      <vt:lpstr>BÀI TẬP VỀ NHÀ</vt:lpstr>
    </vt:vector>
  </TitlesOfParts>
  <Company>COMPUTER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 thi thuy</dc:title>
  <dc:creator>thuysph07</dc:creator>
  <cp:lastModifiedBy>Dell</cp:lastModifiedBy>
  <cp:revision>473</cp:revision>
  <dcterms:created xsi:type="dcterms:W3CDTF">2007-10-14T15:29:28Z</dcterms:created>
  <dcterms:modified xsi:type="dcterms:W3CDTF">2021-11-14T13:59:38Z</dcterms:modified>
</cp:coreProperties>
</file>